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15"/>
  </p:notesMasterIdLst>
  <p:handoutMasterIdLst>
    <p:handoutMasterId r:id="rId16"/>
  </p:handoutMasterIdLst>
  <p:sldIdLst>
    <p:sldId id="256" r:id="rId3"/>
    <p:sldId id="257" r:id="rId4"/>
    <p:sldId id="258" r:id="rId5"/>
    <p:sldId id="280" r:id="rId6"/>
    <p:sldId id="281" r:id="rId7"/>
    <p:sldId id="260" r:id="rId8"/>
    <p:sldId id="262" r:id="rId9"/>
    <p:sldId id="263" r:id="rId10"/>
    <p:sldId id="282" r:id="rId11"/>
    <p:sldId id="283" r:id="rId12"/>
    <p:sldId id="284" r:id="rId13"/>
    <p:sldId id="279" r:id="rId14"/>
  </p:sldIdLst>
  <p:sldSz cx="9144000" cy="6858000" type="screen4x3"/>
  <p:notesSz cx="6858000" cy="9144000"/>
  <p:embeddedFontLst>
    <p:embeddedFont>
      <p:font typeface="Century Gothic" pitchFamily="34" charset="0"/>
      <p:regular r:id="rId17"/>
      <p:bold r:id="rId18"/>
      <p:italic r:id="rId19"/>
      <p:boldItalic r:id="rId20"/>
    </p:embeddedFont>
    <p:embeddedFont>
      <p:font typeface="Segoe UI" pitchFamily="34" charset="0"/>
      <p:regular r:id="rId21"/>
      <p:bold r:id="rId22"/>
      <p:italic r:id="rId23"/>
      <p:boldItalic r:id="rId24"/>
    </p:embeddedFont>
    <p:embeddedFont>
      <p:font typeface="Perpetua" pitchFamily="18" charset="0"/>
      <p:regular r:id="rId25"/>
      <p:bold r:id="rId26"/>
      <p:italic r:id="rId27"/>
      <p:boldItalic r:id="rId28"/>
    </p:embeddedFont>
    <p:embeddedFont>
      <p:font typeface="Calibri"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604" autoAdjust="0"/>
  </p:normalViewPr>
  <p:slideViewPr>
    <p:cSldViewPr>
      <p:cViewPr varScale="1">
        <p:scale>
          <a:sx n="67" d="100"/>
          <a:sy n="67" d="100"/>
        </p:scale>
        <p:origin x="-13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8/22/2013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 xmlns:p14="http://schemas.microsoft.com/office/powerpoint/2010/main" val="3253864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8/22/2013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 xmlns:p14="http://schemas.microsoft.com/office/powerpoint/2010/main" val="1592441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704472"/>
            <a:ext cx="8686800" cy="860425"/>
          </a:xfrm>
        </p:spPr>
        <p:txBody>
          <a:bodyPr anchor="b" anchorCtr="0"/>
          <a:lstStyle>
            <a:lvl1pPr algn="ctr">
              <a:defRPr sz="4400">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5486400"/>
            <a:ext cx="86868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3"/>
          </p:nvPr>
        </p:nvSpPr>
        <p:spPr>
          <a:xfrm>
            <a:off x="6172200" y="6569075"/>
            <a:ext cx="2895600" cy="365125"/>
          </a:xfrm>
          <a:prstGeom prst="rect">
            <a:avLst/>
          </a:prstGeom>
        </p:spPr>
        <p:txBody>
          <a:bodyPr/>
          <a:lstStyle>
            <a:lvl1pPr algn="r">
              <a:defRPr sz="900">
                <a:solidFill>
                  <a:schemeClr val="bg1">
                    <a:lumMod val="20000"/>
                    <a:lumOff val="80000"/>
                  </a:schemeClr>
                </a:solidFill>
                <a:latin typeface="Segoe UI" pitchFamily="34" charset="0"/>
                <a:cs typeface="Segoe UI" pitchFamily="34" charset="0"/>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850" y="1752600"/>
            <a:ext cx="4180938" cy="38264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5487"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1600200" y="974400"/>
            <a:ext cx="70866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a:ln w="19050">
            <a:solidFill>
              <a:schemeClr val="tx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a:xfrm>
            <a:off x="5867400" y="6400800"/>
            <a:ext cx="2895600" cy="365125"/>
          </a:xfrm>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1905000" y="321564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1197600" y="914400"/>
            <a:ext cx="7870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447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3172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409956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98348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8674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1"/>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762000" y="1752600"/>
            <a:ext cx="2362200" cy="1524000"/>
          </a:xfrm>
          <a:ln w="19050">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3276600" y="1752601"/>
            <a:ext cx="54102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762000" y="3611999"/>
            <a:ext cx="2362200" cy="1524000"/>
          </a:xfrm>
          <a:ln w="19050">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3276600" y="3612000"/>
            <a:ext cx="54102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1447800" y="974400"/>
            <a:ext cx="73368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6096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3909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172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609600" y="1752601"/>
            <a:ext cx="2743200" cy="1706563"/>
          </a:xfrm>
          <a:ln w="19050">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390900" y="1752601"/>
            <a:ext cx="2743200" cy="1706563"/>
          </a:xfrm>
          <a:ln w="19050">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172200" y="1752601"/>
            <a:ext cx="2743200" cy="1706563"/>
          </a:xfrm>
          <a:ln w="19050">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1350000" y="974400"/>
            <a:ext cx="74130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52601"/>
            <a:ext cx="4038600" cy="304801"/>
          </a:xfrm>
          <a:solidFill>
            <a:schemeClr val="accent2">
              <a:alpha val="39000"/>
            </a:schemeClr>
          </a:solidFill>
        </p:spPr>
        <p:txBody>
          <a:bodyPr tIns="274320" anchor="b">
            <a:noAutofit/>
          </a:bodyPr>
          <a:lstStyle>
            <a:lvl1pPr marL="0" indent="0">
              <a:buNone/>
              <a:defRPr sz="1800" b="1" cap="all" baseline="0">
                <a:solidFill>
                  <a:schemeClr val="bg2">
                    <a:lumMod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057401"/>
            <a:ext cx="4038600"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95839"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799012" y="1752602"/>
            <a:ext cx="4040188" cy="304801"/>
          </a:xfrm>
          <a:solidFill>
            <a:schemeClr val="accent2">
              <a:alpha val="39000"/>
            </a:schemeClr>
          </a:solidFill>
        </p:spPr>
        <p:txBody>
          <a:bodyPr tIns="274320" anchor="b">
            <a:noAutofit/>
          </a:bodyPr>
          <a:lstStyle>
            <a:lvl1pPr marL="0" indent="0">
              <a:buNone/>
              <a:defRPr sz="1800" b="1" cap="all" baseline="0">
                <a:solidFill>
                  <a:schemeClr val="bg2">
                    <a:lumMod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5800" y="410837"/>
            <a:ext cx="76272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28600" y="1066801"/>
            <a:ext cx="76272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172200" y="6569075"/>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57" r:id="rId12"/>
  </p:sldLayoutIdLst>
  <p:hf sldNum="0"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solidFill>
              </a:rPr>
              <a:t>The Stock Market</a:t>
            </a:r>
            <a:endParaRPr lang="en-US" dirty="0">
              <a:solidFill>
                <a:schemeClr val="tx2"/>
              </a:solidFill>
            </a:endParaRPr>
          </a:p>
        </p:txBody>
      </p:sp>
      <p:sp>
        <p:nvSpPr>
          <p:cNvPr id="3" name="Subtitle 2"/>
          <p:cNvSpPr>
            <a:spLocks noGrp="1"/>
          </p:cNvSpPr>
          <p:nvPr>
            <p:ph type="subTitle" idx="1"/>
          </p:nvPr>
        </p:nvSpPr>
        <p:spPr/>
        <p:txBody>
          <a:bodyPr/>
          <a:lstStyle/>
          <a:p>
            <a:r>
              <a:rPr lang="en-US" dirty="0" smtClean="0"/>
              <a:t>5</a:t>
            </a:r>
            <a:r>
              <a:rPr lang="en-US" baseline="30000" dirty="0" smtClean="0"/>
              <a:t>th</a:t>
            </a:r>
            <a:r>
              <a:rPr lang="en-US" dirty="0" smtClean="0"/>
              <a:t> Grade AIG Math</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143000" y="1905000"/>
            <a:ext cx="7543800" cy="3200400"/>
          </a:xfrm>
        </p:spPr>
        <p:txBody>
          <a:bodyPr>
            <a:normAutofit/>
          </a:bodyPr>
          <a:lstStyle/>
          <a:p>
            <a:r>
              <a:rPr lang="en-US" dirty="0" smtClean="0"/>
              <a:t>1. The name of your company.</a:t>
            </a:r>
          </a:p>
          <a:p>
            <a:r>
              <a:rPr lang="en-US" dirty="0" smtClean="0"/>
              <a:t>2. A blank space for the name of the person buying the shares.</a:t>
            </a:r>
          </a:p>
          <a:p>
            <a:r>
              <a:rPr lang="en-US" dirty="0" smtClean="0"/>
              <a:t>3.. A blank space to indicate the number of shares that they bought</a:t>
            </a:r>
          </a:p>
          <a:p>
            <a:r>
              <a:rPr lang="en-US" dirty="0" smtClean="0"/>
              <a:t>4. An place where you can sign that indicates you are the “president” of the company.</a:t>
            </a:r>
            <a:endParaRPr lang="en-US" dirty="0"/>
          </a:p>
        </p:txBody>
      </p:sp>
      <p:sp>
        <p:nvSpPr>
          <p:cNvPr id="6" name="Title 5"/>
          <p:cNvSpPr>
            <a:spLocks noGrp="1"/>
          </p:cNvSpPr>
          <p:nvPr>
            <p:ph type="title"/>
          </p:nvPr>
        </p:nvSpPr>
        <p:spPr/>
        <p:txBody>
          <a:bodyPr/>
          <a:lstStyle/>
          <a:p>
            <a:r>
              <a:rPr lang="en-US" dirty="0" smtClean="0"/>
              <a:t>Creating Your Stock Certificate</a:t>
            </a:r>
            <a:endParaRPr lang="en-US" dirty="0"/>
          </a:p>
        </p:txBody>
      </p:sp>
      <p:sp>
        <p:nvSpPr>
          <p:cNvPr id="7" name="Text Placeholder 6"/>
          <p:cNvSpPr>
            <a:spLocks noGrp="1"/>
          </p:cNvSpPr>
          <p:nvPr>
            <p:ph type="body" sz="quarter" idx="13"/>
          </p:nvPr>
        </p:nvSpPr>
        <p:spPr>
          <a:xfrm>
            <a:off x="838200" y="1066800"/>
            <a:ext cx="7946400" cy="838200"/>
          </a:xfrm>
        </p:spPr>
        <p:txBody>
          <a:bodyPr>
            <a:normAutofit fontScale="62500" lnSpcReduction="20000"/>
          </a:bodyPr>
          <a:lstStyle/>
          <a:p>
            <a:r>
              <a:rPr lang="en-US" dirty="0" smtClean="0"/>
              <a:t>Over the next week, you need to decide what type of corporation you are starting.  Browse the internet to see how stock certificates from various companies are designed.  Be sure to include the following on your stock certificate:</a:t>
            </a:r>
          </a:p>
        </p:txBody>
      </p:sp>
      <p:sp>
        <p:nvSpPr>
          <p:cNvPr id="8" name="Rectangle 7"/>
          <p:cNvSpPr/>
          <p:nvPr/>
        </p:nvSpPr>
        <p:spPr>
          <a:xfrm>
            <a:off x="685800" y="5105400"/>
            <a:ext cx="8305800" cy="954107"/>
          </a:xfrm>
          <a:prstGeom prst="rect">
            <a:avLst/>
          </a:prstGeom>
          <a:noFill/>
        </p:spPr>
        <p:txBody>
          <a:bodyPr wrap="square" lIns="91440" tIns="45720" rIns="91440" bIns="45720">
            <a:sp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If you create your stock certificate on a computer at home, please e-mail it to me.  </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200" y="2362200"/>
            <a:ext cx="8077200" cy="4191000"/>
          </a:xfrm>
        </p:spPr>
        <p:txBody>
          <a:bodyPr/>
          <a:lstStyle/>
          <a:p>
            <a:r>
              <a:rPr lang="en-US" dirty="0" smtClean="0"/>
              <a:t>1. Finish page 13 and 14 if you did not finish it.</a:t>
            </a:r>
          </a:p>
          <a:p>
            <a:r>
              <a:rPr lang="en-US" dirty="0" smtClean="0"/>
              <a:t>2. Create your stock certificate.  You may draw it out or you may use the computer to create it.  Be sure to include the important information.</a:t>
            </a:r>
          </a:p>
          <a:p>
            <a:r>
              <a:rPr lang="en-US" dirty="0" smtClean="0"/>
              <a:t>3. Extra! Look through the newspaper and find examples of stock listings.  Cut them out and bring them in during your next AIG Math time.</a:t>
            </a:r>
          </a:p>
          <a:p>
            <a:r>
              <a:rPr lang="en-US" dirty="0" smtClean="0"/>
              <a:t>4. Try to get together the things you need for your AIG binder.</a:t>
            </a:r>
          </a:p>
          <a:p>
            <a:pPr lvl="1"/>
            <a:r>
              <a:rPr lang="en-US" dirty="0" smtClean="0"/>
              <a:t>½ to 1 in. binder, pencils, post-it notes, highlighters, erasers, loose-leaf paper, 4 dividers</a:t>
            </a:r>
            <a:endParaRPr lang="en-US" dirty="0"/>
          </a:p>
        </p:txBody>
      </p:sp>
      <p:sp>
        <p:nvSpPr>
          <p:cNvPr id="8" name="Title 7"/>
          <p:cNvSpPr>
            <a:spLocks noGrp="1"/>
          </p:cNvSpPr>
          <p:nvPr>
            <p:ph type="title"/>
          </p:nvPr>
        </p:nvSpPr>
        <p:spPr>
          <a:xfrm>
            <a:off x="990600" y="1676400"/>
            <a:ext cx="7627200" cy="639763"/>
          </a:xfrm>
        </p:spPr>
        <p:txBody>
          <a:bodyPr/>
          <a:lstStyle/>
          <a:p>
            <a:r>
              <a:rPr lang="en-US" dirty="0" smtClean="0"/>
              <a:t>Outside Expectations</a:t>
            </a:r>
            <a:endParaRPr lang="en-US" dirty="0"/>
          </a:p>
        </p:txBody>
      </p:sp>
      <p:sp>
        <p:nvSpPr>
          <p:cNvPr id="11" name="Rectangle 10"/>
          <p:cNvSpPr/>
          <p:nvPr/>
        </p:nvSpPr>
        <p:spPr>
          <a:xfrm>
            <a:off x="985138" y="381000"/>
            <a:ext cx="808266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Time to set our goals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Freeform 11"/>
          <p:cNvSpPr/>
          <p:nvPr/>
        </p:nvSpPr>
        <p:spPr>
          <a:xfrm>
            <a:off x="957263" y="1244598"/>
            <a:ext cx="7886700" cy="369890"/>
          </a:xfrm>
          <a:custGeom>
            <a:avLst/>
            <a:gdLst>
              <a:gd name="connsiteX0" fmla="*/ 0 w 7886700"/>
              <a:gd name="connsiteY0" fmla="*/ 12702 h 369890"/>
              <a:gd name="connsiteX1" fmla="*/ 42862 w 7886700"/>
              <a:gd name="connsiteY1" fmla="*/ 127002 h 369890"/>
              <a:gd name="connsiteX2" fmla="*/ 100012 w 7886700"/>
              <a:gd name="connsiteY2" fmla="*/ 141290 h 369890"/>
              <a:gd name="connsiteX3" fmla="*/ 142875 w 7886700"/>
              <a:gd name="connsiteY3" fmla="*/ 155577 h 369890"/>
              <a:gd name="connsiteX4" fmla="*/ 300037 w 7886700"/>
              <a:gd name="connsiteY4" fmla="*/ 141290 h 369890"/>
              <a:gd name="connsiteX5" fmla="*/ 342900 w 7886700"/>
              <a:gd name="connsiteY5" fmla="*/ 127002 h 369890"/>
              <a:gd name="connsiteX6" fmla="*/ 471487 w 7886700"/>
              <a:gd name="connsiteY6" fmla="*/ 141290 h 369890"/>
              <a:gd name="connsiteX7" fmla="*/ 571500 w 7886700"/>
              <a:gd name="connsiteY7" fmla="*/ 255590 h 369890"/>
              <a:gd name="connsiteX8" fmla="*/ 700087 w 7886700"/>
              <a:gd name="connsiteY8" fmla="*/ 241302 h 369890"/>
              <a:gd name="connsiteX9" fmla="*/ 742950 w 7886700"/>
              <a:gd name="connsiteY9" fmla="*/ 227015 h 369890"/>
              <a:gd name="connsiteX10" fmla="*/ 885825 w 7886700"/>
              <a:gd name="connsiteY10" fmla="*/ 198440 h 369890"/>
              <a:gd name="connsiteX11" fmla="*/ 928687 w 7886700"/>
              <a:gd name="connsiteY11" fmla="*/ 184152 h 369890"/>
              <a:gd name="connsiteX12" fmla="*/ 1014412 w 7886700"/>
              <a:gd name="connsiteY12" fmla="*/ 127002 h 369890"/>
              <a:gd name="connsiteX13" fmla="*/ 1042987 w 7886700"/>
              <a:gd name="connsiteY13" fmla="*/ 84140 h 369890"/>
              <a:gd name="connsiteX14" fmla="*/ 1271587 w 7886700"/>
              <a:gd name="connsiteY14" fmla="*/ 55565 h 369890"/>
              <a:gd name="connsiteX15" fmla="*/ 1328737 w 7886700"/>
              <a:gd name="connsiteY15" fmla="*/ 141290 h 369890"/>
              <a:gd name="connsiteX16" fmla="*/ 1414462 w 7886700"/>
              <a:gd name="connsiteY16" fmla="*/ 184152 h 369890"/>
              <a:gd name="connsiteX17" fmla="*/ 1514475 w 7886700"/>
              <a:gd name="connsiteY17" fmla="*/ 227015 h 369890"/>
              <a:gd name="connsiteX18" fmla="*/ 1585912 w 7886700"/>
              <a:gd name="connsiteY18" fmla="*/ 241302 h 369890"/>
              <a:gd name="connsiteX19" fmla="*/ 1671637 w 7886700"/>
              <a:gd name="connsiteY19" fmla="*/ 269877 h 369890"/>
              <a:gd name="connsiteX20" fmla="*/ 1714500 w 7886700"/>
              <a:gd name="connsiteY20" fmla="*/ 284165 h 369890"/>
              <a:gd name="connsiteX21" fmla="*/ 1957387 w 7886700"/>
              <a:gd name="connsiteY21" fmla="*/ 269877 h 369890"/>
              <a:gd name="connsiteX22" fmla="*/ 1985962 w 7886700"/>
              <a:gd name="connsiteY22" fmla="*/ 227015 h 369890"/>
              <a:gd name="connsiteX23" fmla="*/ 2028825 w 7886700"/>
              <a:gd name="connsiteY23" fmla="*/ 198440 h 369890"/>
              <a:gd name="connsiteX24" fmla="*/ 2071687 w 7886700"/>
              <a:gd name="connsiteY24" fmla="*/ 155577 h 369890"/>
              <a:gd name="connsiteX25" fmla="*/ 2185987 w 7886700"/>
              <a:gd name="connsiteY25" fmla="*/ 112715 h 369890"/>
              <a:gd name="connsiteX26" fmla="*/ 2300287 w 7886700"/>
              <a:gd name="connsiteY26" fmla="*/ 169865 h 369890"/>
              <a:gd name="connsiteX27" fmla="*/ 2314575 w 7886700"/>
              <a:gd name="connsiteY27" fmla="*/ 241302 h 369890"/>
              <a:gd name="connsiteX28" fmla="*/ 2943225 w 7886700"/>
              <a:gd name="connsiteY28" fmla="*/ 227015 h 369890"/>
              <a:gd name="connsiteX29" fmla="*/ 3014662 w 7886700"/>
              <a:gd name="connsiteY29" fmla="*/ 169865 h 369890"/>
              <a:gd name="connsiteX30" fmla="*/ 3028950 w 7886700"/>
              <a:gd name="connsiteY30" fmla="*/ 127002 h 369890"/>
              <a:gd name="connsiteX31" fmla="*/ 3100387 w 7886700"/>
              <a:gd name="connsiteY31" fmla="*/ 55565 h 369890"/>
              <a:gd name="connsiteX32" fmla="*/ 3214687 w 7886700"/>
              <a:gd name="connsiteY32" fmla="*/ 69852 h 369890"/>
              <a:gd name="connsiteX33" fmla="*/ 3271837 w 7886700"/>
              <a:gd name="connsiteY33" fmla="*/ 155577 h 369890"/>
              <a:gd name="connsiteX34" fmla="*/ 3300412 w 7886700"/>
              <a:gd name="connsiteY34" fmla="*/ 198440 h 369890"/>
              <a:gd name="connsiteX35" fmla="*/ 3386137 w 7886700"/>
              <a:gd name="connsiteY35" fmla="*/ 227015 h 369890"/>
              <a:gd name="connsiteX36" fmla="*/ 3371850 w 7886700"/>
              <a:gd name="connsiteY36" fmla="*/ 298452 h 369890"/>
              <a:gd name="connsiteX37" fmla="*/ 3286125 w 7886700"/>
              <a:gd name="connsiteY37" fmla="*/ 355602 h 369890"/>
              <a:gd name="connsiteX38" fmla="*/ 3257550 w 7886700"/>
              <a:gd name="connsiteY38" fmla="*/ 312740 h 369890"/>
              <a:gd name="connsiteX39" fmla="*/ 3271837 w 7886700"/>
              <a:gd name="connsiteY39" fmla="*/ 169865 h 369890"/>
              <a:gd name="connsiteX40" fmla="*/ 3314700 w 7886700"/>
              <a:gd name="connsiteY40" fmla="*/ 155577 h 369890"/>
              <a:gd name="connsiteX41" fmla="*/ 3443287 w 7886700"/>
              <a:gd name="connsiteY41" fmla="*/ 141290 h 369890"/>
              <a:gd name="connsiteX42" fmla="*/ 3500437 w 7886700"/>
              <a:gd name="connsiteY42" fmla="*/ 112715 h 369890"/>
              <a:gd name="connsiteX43" fmla="*/ 3757612 w 7886700"/>
              <a:gd name="connsiteY43" fmla="*/ 141290 h 369890"/>
              <a:gd name="connsiteX44" fmla="*/ 3857625 w 7886700"/>
              <a:gd name="connsiteY44" fmla="*/ 155577 h 369890"/>
              <a:gd name="connsiteX45" fmla="*/ 4186237 w 7886700"/>
              <a:gd name="connsiteY45" fmla="*/ 155577 h 369890"/>
              <a:gd name="connsiteX46" fmla="*/ 4200525 w 7886700"/>
              <a:gd name="connsiteY46" fmla="*/ 112715 h 369890"/>
              <a:gd name="connsiteX47" fmla="*/ 4186237 w 7886700"/>
              <a:gd name="connsiteY47" fmla="*/ 41277 h 369890"/>
              <a:gd name="connsiteX48" fmla="*/ 4043362 w 7886700"/>
              <a:gd name="connsiteY48" fmla="*/ 98427 h 369890"/>
              <a:gd name="connsiteX49" fmla="*/ 4143375 w 7886700"/>
              <a:gd name="connsiteY49" fmla="*/ 212727 h 369890"/>
              <a:gd name="connsiteX50" fmla="*/ 4957762 w 7886700"/>
              <a:gd name="connsiteY50" fmla="*/ 227015 h 369890"/>
              <a:gd name="connsiteX51" fmla="*/ 4972050 w 7886700"/>
              <a:gd name="connsiteY51" fmla="*/ 269877 h 369890"/>
              <a:gd name="connsiteX52" fmla="*/ 4929187 w 7886700"/>
              <a:gd name="connsiteY52" fmla="*/ 369890 h 369890"/>
              <a:gd name="connsiteX53" fmla="*/ 4872037 w 7886700"/>
              <a:gd name="connsiteY53" fmla="*/ 355602 h 369890"/>
              <a:gd name="connsiteX54" fmla="*/ 4886325 w 7886700"/>
              <a:gd name="connsiteY54" fmla="*/ 255590 h 369890"/>
              <a:gd name="connsiteX55" fmla="*/ 4900612 w 7886700"/>
              <a:gd name="connsiteY55" fmla="*/ 212727 h 369890"/>
              <a:gd name="connsiteX56" fmla="*/ 5243512 w 7886700"/>
              <a:gd name="connsiteY56" fmla="*/ 241302 h 369890"/>
              <a:gd name="connsiteX57" fmla="*/ 5343525 w 7886700"/>
              <a:gd name="connsiteY57" fmla="*/ 269877 h 369890"/>
              <a:gd name="connsiteX58" fmla="*/ 5386387 w 7886700"/>
              <a:gd name="connsiteY58" fmla="*/ 284165 h 369890"/>
              <a:gd name="connsiteX59" fmla="*/ 5443537 w 7886700"/>
              <a:gd name="connsiteY59" fmla="*/ 298452 h 369890"/>
              <a:gd name="connsiteX60" fmla="*/ 5514975 w 7886700"/>
              <a:gd name="connsiteY60" fmla="*/ 327027 h 369890"/>
              <a:gd name="connsiteX61" fmla="*/ 5829300 w 7886700"/>
              <a:gd name="connsiteY61" fmla="*/ 341315 h 369890"/>
              <a:gd name="connsiteX62" fmla="*/ 5929312 w 7886700"/>
              <a:gd name="connsiteY62" fmla="*/ 341315 h 369890"/>
              <a:gd name="connsiteX63" fmla="*/ 6015037 w 7886700"/>
              <a:gd name="connsiteY63" fmla="*/ 284165 h 369890"/>
              <a:gd name="connsiteX64" fmla="*/ 6029325 w 7886700"/>
              <a:gd name="connsiteY64" fmla="*/ 155577 h 369890"/>
              <a:gd name="connsiteX65" fmla="*/ 6000750 w 7886700"/>
              <a:gd name="connsiteY65" fmla="*/ 198440 h 369890"/>
              <a:gd name="connsiteX66" fmla="*/ 5986462 w 7886700"/>
              <a:gd name="connsiteY66" fmla="*/ 241302 h 369890"/>
              <a:gd name="connsiteX67" fmla="*/ 6029325 w 7886700"/>
              <a:gd name="connsiteY67" fmla="*/ 255590 h 369890"/>
              <a:gd name="connsiteX68" fmla="*/ 6172200 w 7886700"/>
              <a:gd name="connsiteY68" fmla="*/ 241302 h 369890"/>
              <a:gd name="connsiteX69" fmla="*/ 6215062 w 7886700"/>
              <a:gd name="connsiteY69" fmla="*/ 227015 h 369890"/>
              <a:gd name="connsiteX70" fmla="*/ 6272212 w 7886700"/>
              <a:gd name="connsiteY70" fmla="*/ 212727 h 369890"/>
              <a:gd name="connsiteX71" fmla="*/ 6400800 w 7886700"/>
              <a:gd name="connsiteY71" fmla="*/ 198440 h 369890"/>
              <a:gd name="connsiteX72" fmla="*/ 6600825 w 7886700"/>
              <a:gd name="connsiteY72" fmla="*/ 155577 h 369890"/>
              <a:gd name="connsiteX73" fmla="*/ 6786562 w 7886700"/>
              <a:gd name="connsiteY73" fmla="*/ 169865 h 369890"/>
              <a:gd name="connsiteX74" fmla="*/ 6829425 w 7886700"/>
              <a:gd name="connsiteY74" fmla="*/ 198440 h 369890"/>
              <a:gd name="connsiteX75" fmla="*/ 6815137 w 7886700"/>
              <a:gd name="connsiteY75" fmla="*/ 312740 h 369890"/>
              <a:gd name="connsiteX76" fmla="*/ 6800850 w 7886700"/>
              <a:gd name="connsiteY76" fmla="*/ 269877 h 369890"/>
              <a:gd name="connsiteX77" fmla="*/ 6858000 w 7886700"/>
              <a:gd name="connsiteY77" fmla="*/ 198440 h 369890"/>
              <a:gd name="connsiteX78" fmla="*/ 7329487 w 7886700"/>
              <a:gd name="connsiteY78" fmla="*/ 212727 h 369890"/>
              <a:gd name="connsiteX79" fmla="*/ 7372350 w 7886700"/>
              <a:gd name="connsiteY79" fmla="*/ 241302 h 369890"/>
              <a:gd name="connsiteX80" fmla="*/ 7458075 w 7886700"/>
              <a:gd name="connsiteY80" fmla="*/ 269877 h 369890"/>
              <a:gd name="connsiteX81" fmla="*/ 7500937 w 7886700"/>
              <a:gd name="connsiteY81" fmla="*/ 284165 h 369890"/>
              <a:gd name="connsiteX82" fmla="*/ 7858125 w 7886700"/>
              <a:gd name="connsiteY82" fmla="*/ 241302 h 369890"/>
              <a:gd name="connsiteX83" fmla="*/ 7886700 w 7886700"/>
              <a:gd name="connsiteY83" fmla="*/ 227015 h 36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886700" h="369890">
                <a:moveTo>
                  <a:pt x="0" y="12702"/>
                </a:moveTo>
                <a:cubicBezTo>
                  <a:pt x="7350" y="34752"/>
                  <a:pt x="34318" y="118458"/>
                  <a:pt x="42862" y="127002"/>
                </a:cubicBezTo>
                <a:cubicBezTo>
                  <a:pt x="56747" y="140887"/>
                  <a:pt x="81131" y="135896"/>
                  <a:pt x="100012" y="141290"/>
                </a:cubicBezTo>
                <a:cubicBezTo>
                  <a:pt x="114493" y="145427"/>
                  <a:pt x="128587" y="150815"/>
                  <a:pt x="142875" y="155577"/>
                </a:cubicBezTo>
                <a:cubicBezTo>
                  <a:pt x="195262" y="150815"/>
                  <a:pt x="247962" y="148729"/>
                  <a:pt x="300037" y="141290"/>
                </a:cubicBezTo>
                <a:cubicBezTo>
                  <a:pt x="314946" y="139160"/>
                  <a:pt x="327839" y="127002"/>
                  <a:pt x="342900" y="127002"/>
                </a:cubicBezTo>
                <a:cubicBezTo>
                  <a:pt x="386026" y="127002"/>
                  <a:pt x="428625" y="136527"/>
                  <a:pt x="471487" y="141290"/>
                </a:cubicBezTo>
                <a:cubicBezTo>
                  <a:pt x="538162" y="241303"/>
                  <a:pt x="500062" y="207965"/>
                  <a:pt x="571500" y="255590"/>
                </a:cubicBezTo>
                <a:cubicBezTo>
                  <a:pt x="614362" y="250827"/>
                  <a:pt x="657548" y="248392"/>
                  <a:pt x="700087" y="241302"/>
                </a:cubicBezTo>
                <a:cubicBezTo>
                  <a:pt x="714943" y="238826"/>
                  <a:pt x="728469" y="231152"/>
                  <a:pt x="742950" y="227015"/>
                </a:cubicBezTo>
                <a:cubicBezTo>
                  <a:pt x="802636" y="209962"/>
                  <a:pt x="818451" y="209669"/>
                  <a:pt x="885825" y="198440"/>
                </a:cubicBezTo>
                <a:cubicBezTo>
                  <a:pt x="900112" y="193677"/>
                  <a:pt x="915522" y="191466"/>
                  <a:pt x="928687" y="184152"/>
                </a:cubicBezTo>
                <a:cubicBezTo>
                  <a:pt x="958708" y="167473"/>
                  <a:pt x="1014412" y="127002"/>
                  <a:pt x="1014412" y="127002"/>
                </a:cubicBezTo>
                <a:cubicBezTo>
                  <a:pt x="1023937" y="112715"/>
                  <a:pt x="1030845" y="96282"/>
                  <a:pt x="1042987" y="84140"/>
                </a:cubicBezTo>
                <a:cubicBezTo>
                  <a:pt x="1122240" y="4887"/>
                  <a:pt x="1133664" y="44071"/>
                  <a:pt x="1271587" y="55565"/>
                </a:cubicBezTo>
                <a:cubicBezTo>
                  <a:pt x="1290637" y="84140"/>
                  <a:pt x="1300162" y="122240"/>
                  <a:pt x="1328737" y="141290"/>
                </a:cubicBezTo>
                <a:cubicBezTo>
                  <a:pt x="1411111" y="196205"/>
                  <a:pt x="1331647" y="148660"/>
                  <a:pt x="1414462" y="184152"/>
                </a:cubicBezTo>
                <a:cubicBezTo>
                  <a:pt x="1471705" y="208685"/>
                  <a:pt x="1460866" y="213613"/>
                  <a:pt x="1514475" y="227015"/>
                </a:cubicBezTo>
                <a:cubicBezTo>
                  <a:pt x="1538034" y="232905"/>
                  <a:pt x="1562484" y="234913"/>
                  <a:pt x="1585912" y="241302"/>
                </a:cubicBezTo>
                <a:cubicBezTo>
                  <a:pt x="1614971" y="249227"/>
                  <a:pt x="1643062" y="260352"/>
                  <a:pt x="1671637" y="269877"/>
                </a:cubicBezTo>
                <a:lnTo>
                  <a:pt x="1714500" y="284165"/>
                </a:lnTo>
                <a:cubicBezTo>
                  <a:pt x="1795462" y="279402"/>
                  <a:pt x="1878024" y="286585"/>
                  <a:pt x="1957387" y="269877"/>
                </a:cubicBezTo>
                <a:cubicBezTo>
                  <a:pt x="1974190" y="266340"/>
                  <a:pt x="1973820" y="239157"/>
                  <a:pt x="1985962" y="227015"/>
                </a:cubicBezTo>
                <a:cubicBezTo>
                  <a:pt x="1998104" y="214873"/>
                  <a:pt x="2015633" y="209433"/>
                  <a:pt x="2028825" y="198440"/>
                </a:cubicBezTo>
                <a:cubicBezTo>
                  <a:pt x="2044347" y="185505"/>
                  <a:pt x="2055245" y="167321"/>
                  <a:pt x="2071687" y="155577"/>
                </a:cubicBezTo>
                <a:cubicBezTo>
                  <a:pt x="2111917" y="126841"/>
                  <a:pt x="2139966" y="124220"/>
                  <a:pt x="2185987" y="112715"/>
                </a:cubicBezTo>
                <a:cubicBezTo>
                  <a:pt x="2228411" y="123321"/>
                  <a:pt x="2273301" y="126688"/>
                  <a:pt x="2300287" y="169865"/>
                </a:cubicBezTo>
                <a:cubicBezTo>
                  <a:pt x="2313158" y="190458"/>
                  <a:pt x="2309812" y="217490"/>
                  <a:pt x="2314575" y="241302"/>
                </a:cubicBezTo>
                <a:lnTo>
                  <a:pt x="2943225" y="227015"/>
                </a:lnTo>
                <a:cubicBezTo>
                  <a:pt x="2985316" y="225224"/>
                  <a:pt x="2997185" y="204818"/>
                  <a:pt x="3014662" y="169865"/>
                </a:cubicBezTo>
                <a:cubicBezTo>
                  <a:pt x="3021397" y="156394"/>
                  <a:pt x="3022215" y="140473"/>
                  <a:pt x="3028950" y="127002"/>
                </a:cubicBezTo>
                <a:cubicBezTo>
                  <a:pt x="3052762" y="79378"/>
                  <a:pt x="3057525" y="84140"/>
                  <a:pt x="3100387" y="55565"/>
                </a:cubicBezTo>
                <a:cubicBezTo>
                  <a:pt x="3138487" y="60327"/>
                  <a:pt x="3181521" y="50505"/>
                  <a:pt x="3214687" y="69852"/>
                </a:cubicBezTo>
                <a:cubicBezTo>
                  <a:pt x="3244352" y="87156"/>
                  <a:pt x="3252787" y="127002"/>
                  <a:pt x="3271837" y="155577"/>
                </a:cubicBezTo>
                <a:cubicBezTo>
                  <a:pt x="3281362" y="169865"/>
                  <a:pt x="3284122" y="193010"/>
                  <a:pt x="3300412" y="198440"/>
                </a:cubicBezTo>
                <a:lnTo>
                  <a:pt x="3386137" y="227015"/>
                </a:lnTo>
                <a:cubicBezTo>
                  <a:pt x="3381375" y="250827"/>
                  <a:pt x="3382710" y="276732"/>
                  <a:pt x="3371850" y="298452"/>
                </a:cubicBezTo>
                <a:cubicBezTo>
                  <a:pt x="3350445" y="341262"/>
                  <a:pt x="3324225" y="342902"/>
                  <a:pt x="3286125" y="355602"/>
                </a:cubicBezTo>
                <a:cubicBezTo>
                  <a:pt x="3276600" y="341315"/>
                  <a:pt x="3258867" y="329861"/>
                  <a:pt x="3257550" y="312740"/>
                </a:cubicBezTo>
                <a:cubicBezTo>
                  <a:pt x="3253879" y="265018"/>
                  <a:pt x="3255480" y="214846"/>
                  <a:pt x="3271837" y="169865"/>
                </a:cubicBezTo>
                <a:cubicBezTo>
                  <a:pt x="3276984" y="155711"/>
                  <a:pt x="3299844" y="158053"/>
                  <a:pt x="3314700" y="155577"/>
                </a:cubicBezTo>
                <a:cubicBezTo>
                  <a:pt x="3357239" y="148487"/>
                  <a:pt x="3400425" y="146052"/>
                  <a:pt x="3443287" y="141290"/>
                </a:cubicBezTo>
                <a:cubicBezTo>
                  <a:pt x="3462337" y="131765"/>
                  <a:pt x="3479171" y="113896"/>
                  <a:pt x="3500437" y="112715"/>
                </a:cubicBezTo>
                <a:cubicBezTo>
                  <a:pt x="3721872" y="100413"/>
                  <a:pt x="3635077" y="119011"/>
                  <a:pt x="3757612" y="141290"/>
                </a:cubicBezTo>
                <a:cubicBezTo>
                  <a:pt x="3790745" y="147314"/>
                  <a:pt x="3824287" y="150815"/>
                  <a:pt x="3857625" y="155577"/>
                </a:cubicBezTo>
                <a:cubicBezTo>
                  <a:pt x="3978224" y="195778"/>
                  <a:pt x="3966109" y="197506"/>
                  <a:pt x="4186237" y="155577"/>
                </a:cubicBezTo>
                <a:cubicBezTo>
                  <a:pt x="4201031" y="152759"/>
                  <a:pt x="4195762" y="127002"/>
                  <a:pt x="4200525" y="112715"/>
                </a:cubicBezTo>
                <a:cubicBezTo>
                  <a:pt x="4195762" y="88902"/>
                  <a:pt x="4208428" y="51140"/>
                  <a:pt x="4186237" y="41277"/>
                </a:cubicBezTo>
                <a:cubicBezTo>
                  <a:pt x="4093362" y="0"/>
                  <a:pt x="4076034" y="49419"/>
                  <a:pt x="4043362" y="98427"/>
                </a:cubicBezTo>
                <a:cubicBezTo>
                  <a:pt x="4056854" y="179379"/>
                  <a:pt x="4036143" y="210846"/>
                  <a:pt x="4143375" y="212727"/>
                </a:cubicBezTo>
                <a:lnTo>
                  <a:pt x="4957762" y="227015"/>
                </a:lnTo>
                <a:cubicBezTo>
                  <a:pt x="4962525" y="241302"/>
                  <a:pt x="4972050" y="254817"/>
                  <a:pt x="4972050" y="269877"/>
                </a:cubicBezTo>
                <a:cubicBezTo>
                  <a:pt x="4972050" y="316006"/>
                  <a:pt x="4952518" y="334894"/>
                  <a:pt x="4929187" y="369890"/>
                </a:cubicBezTo>
                <a:cubicBezTo>
                  <a:pt x="4910137" y="365127"/>
                  <a:pt x="4885922" y="369487"/>
                  <a:pt x="4872037" y="355602"/>
                </a:cubicBezTo>
                <a:cubicBezTo>
                  <a:pt x="4831443" y="315007"/>
                  <a:pt x="4866221" y="285746"/>
                  <a:pt x="4886325" y="255590"/>
                </a:cubicBezTo>
                <a:cubicBezTo>
                  <a:pt x="4891087" y="241302"/>
                  <a:pt x="4885703" y="214857"/>
                  <a:pt x="4900612" y="212727"/>
                </a:cubicBezTo>
                <a:cubicBezTo>
                  <a:pt x="4914857" y="210692"/>
                  <a:pt x="5214218" y="238639"/>
                  <a:pt x="5243512" y="241302"/>
                </a:cubicBezTo>
                <a:lnTo>
                  <a:pt x="5343525" y="269877"/>
                </a:lnTo>
                <a:cubicBezTo>
                  <a:pt x="5357950" y="274205"/>
                  <a:pt x="5371906" y="280028"/>
                  <a:pt x="5386387" y="284165"/>
                </a:cubicBezTo>
                <a:cubicBezTo>
                  <a:pt x="5405268" y="289560"/>
                  <a:pt x="5424908" y="292243"/>
                  <a:pt x="5443537" y="298452"/>
                </a:cubicBezTo>
                <a:cubicBezTo>
                  <a:pt x="5467868" y="306562"/>
                  <a:pt x="5489485" y="324195"/>
                  <a:pt x="5514975" y="327027"/>
                </a:cubicBezTo>
                <a:cubicBezTo>
                  <a:pt x="5619217" y="338610"/>
                  <a:pt x="5724525" y="336552"/>
                  <a:pt x="5829300" y="341315"/>
                </a:cubicBezTo>
                <a:cubicBezTo>
                  <a:pt x="5874279" y="356308"/>
                  <a:pt x="5879080" y="366431"/>
                  <a:pt x="5929312" y="341315"/>
                </a:cubicBezTo>
                <a:cubicBezTo>
                  <a:pt x="5960029" y="325956"/>
                  <a:pt x="6015037" y="284165"/>
                  <a:pt x="6015037" y="284165"/>
                </a:cubicBezTo>
                <a:cubicBezTo>
                  <a:pt x="6039396" y="247625"/>
                  <a:pt x="6080656" y="206908"/>
                  <a:pt x="6029325" y="155577"/>
                </a:cubicBezTo>
                <a:cubicBezTo>
                  <a:pt x="6017183" y="143435"/>
                  <a:pt x="6008429" y="183081"/>
                  <a:pt x="6000750" y="198440"/>
                </a:cubicBezTo>
                <a:cubicBezTo>
                  <a:pt x="5994015" y="211910"/>
                  <a:pt x="5991225" y="227015"/>
                  <a:pt x="5986462" y="241302"/>
                </a:cubicBezTo>
                <a:cubicBezTo>
                  <a:pt x="6000750" y="246065"/>
                  <a:pt x="6014264" y="255590"/>
                  <a:pt x="6029325" y="255590"/>
                </a:cubicBezTo>
                <a:cubicBezTo>
                  <a:pt x="6077188" y="255590"/>
                  <a:pt x="6124894" y="248580"/>
                  <a:pt x="6172200" y="241302"/>
                </a:cubicBezTo>
                <a:cubicBezTo>
                  <a:pt x="6187085" y="239012"/>
                  <a:pt x="6200581" y="231152"/>
                  <a:pt x="6215062" y="227015"/>
                </a:cubicBezTo>
                <a:cubicBezTo>
                  <a:pt x="6233943" y="221620"/>
                  <a:pt x="6252804" y="215713"/>
                  <a:pt x="6272212" y="212727"/>
                </a:cubicBezTo>
                <a:cubicBezTo>
                  <a:pt x="6314837" y="206169"/>
                  <a:pt x="6357937" y="203202"/>
                  <a:pt x="6400800" y="198440"/>
                </a:cubicBezTo>
                <a:cubicBezTo>
                  <a:pt x="6543204" y="162839"/>
                  <a:pt x="6476362" y="176322"/>
                  <a:pt x="6600825" y="155577"/>
                </a:cubicBezTo>
                <a:cubicBezTo>
                  <a:pt x="6662737" y="160340"/>
                  <a:pt x="6725530" y="158421"/>
                  <a:pt x="6786562" y="169865"/>
                </a:cubicBezTo>
                <a:cubicBezTo>
                  <a:pt x="6803439" y="173030"/>
                  <a:pt x="6826057" y="181602"/>
                  <a:pt x="6829425" y="198440"/>
                </a:cubicBezTo>
                <a:cubicBezTo>
                  <a:pt x="6836955" y="236091"/>
                  <a:pt x="6819900" y="274640"/>
                  <a:pt x="6815137" y="312740"/>
                </a:cubicBezTo>
                <a:cubicBezTo>
                  <a:pt x="6810375" y="298452"/>
                  <a:pt x="6800850" y="284937"/>
                  <a:pt x="6800850" y="269877"/>
                </a:cubicBezTo>
                <a:cubicBezTo>
                  <a:pt x="6800850" y="223869"/>
                  <a:pt x="6825088" y="220381"/>
                  <a:pt x="6858000" y="198440"/>
                </a:cubicBezTo>
                <a:cubicBezTo>
                  <a:pt x="7015162" y="203202"/>
                  <a:pt x="7172796" y="199670"/>
                  <a:pt x="7329487" y="212727"/>
                </a:cubicBezTo>
                <a:cubicBezTo>
                  <a:pt x="7346599" y="214153"/>
                  <a:pt x="7356658" y="234328"/>
                  <a:pt x="7372350" y="241302"/>
                </a:cubicBezTo>
                <a:cubicBezTo>
                  <a:pt x="7399875" y="253535"/>
                  <a:pt x="7429500" y="260352"/>
                  <a:pt x="7458075" y="269877"/>
                </a:cubicBezTo>
                <a:lnTo>
                  <a:pt x="7500937" y="284165"/>
                </a:lnTo>
                <a:cubicBezTo>
                  <a:pt x="7822258" y="268863"/>
                  <a:pt x="7711418" y="314655"/>
                  <a:pt x="7858125" y="241302"/>
                </a:cubicBezTo>
                <a:lnTo>
                  <a:pt x="7886700" y="22701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Picture Page Layout</a:t>
            </a:r>
            <a:endParaRPr lang="en-US" dirty="0"/>
          </a:p>
        </p:txBody>
      </p:sp>
      <p:pic>
        <p:nvPicPr>
          <p:cNvPr id="5" name="Picture Placeholder 4" descr="recycle_wd.png"/>
          <p:cNvPicPr>
            <a:picLocks noGrp="1" noChangeAspect="1"/>
          </p:cNvPicPr>
          <p:nvPr>
            <p:ph type="pic" idx="1"/>
          </p:nvPr>
        </p:nvPicPr>
        <p:blipFill>
          <a:blip r:embed="rId2" cstate="print"/>
          <a:stretch>
            <a:fillRect/>
          </a:stretch>
        </p:blipFill>
        <p:spPr>
          <a:xfrm>
            <a:off x="372534" y="381000"/>
            <a:ext cx="8398931" cy="4724398"/>
          </a:xfrm>
          <a:ln>
            <a:solidFill>
              <a:schemeClr val="accent1"/>
            </a:solidFill>
          </a:ln>
        </p:spPr>
      </p:pic>
      <p:sp>
        <p:nvSpPr>
          <p:cNvPr id="4" name="Text Placeholder 3"/>
          <p:cNvSpPr>
            <a:spLocks noGrp="1"/>
          </p:cNvSpPr>
          <p:nvPr>
            <p:ph type="body" sz="half" idx="2"/>
          </p:nvPr>
        </p:nvSpPr>
        <p:spPr/>
        <p:txBody>
          <a:bodyPr/>
          <a:lstStyle/>
          <a:p>
            <a:r>
              <a:rPr lang="en-US" smtClean="0"/>
              <a:t>Here is a place holder for the text.  The coins on this page can be removed.  You may delete this text.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1981200" y="3048000"/>
            <a:ext cx="6629400" cy="838200"/>
          </a:xfrm>
        </p:spPr>
        <p:txBody>
          <a:bodyPr>
            <a:normAutofit lnSpcReduction="10000"/>
          </a:bodyPr>
          <a:lstStyle/>
          <a:p>
            <a:pPr lvl="0"/>
            <a:r>
              <a:rPr lang="en-US" b="1" dirty="0" smtClean="0">
                <a:solidFill>
                  <a:schemeClr val="tx2"/>
                </a:solidFill>
              </a:rPr>
              <a:t>Stocks</a:t>
            </a:r>
            <a:r>
              <a:rPr lang="en-US" dirty="0" smtClean="0">
                <a:solidFill>
                  <a:schemeClr val="tx2"/>
                </a:solidFill>
              </a:rPr>
              <a:t>—You will learn what stocks are, how their price and value changes based on current events</a:t>
            </a:r>
            <a:r>
              <a:rPr lang="en-US" dirty="0" smtClean="0">
                <a:solidFill>
                  <a:schemeClr val="tx2"/>
                </a:solidFill>
              </a:rPr>
              <a:t>. Complete Figuring Prices pg. 13. </a:t>
            </a:r>
            <a:endParaRPr lang="en-US" dirty="0" smtClean="0">
              <a:solidFill>
                <a:schemeClr val="tx2"/>
              </a:solidFill>
            </a:endParaRPr>
          </a:p>
          <a:p>
            <a:endParaRPr lang="en-US" dirty="0"/>
          </a:p>
        </p:txBody>
      </p:sp>
      <p:sp>
        <p:nvSpPr>
          <p:cNvPr id="7" name="Title 6"/>
          <p:cNvSpPr>
            <a:spLocks noGrp="1"/>
          </p:cNvSpPr>
          <p:nvPr>
            <p:ph type="title"/>
          </p:nvPr>
        </p:nvSpPr>
        <p:spPr/>
        <p:txBody>
          <a:bodyPr/>
          <a:lstStyle/>
          <a:p>
            <a:r>
              <a:rPr lang="en-US" dirty="0" smtClean="0">
                <a:solidFill>
                  <a:schemeClr val="tx2"/>
                </a:solidFill>
              </a:rPr>
              <a:t>Today’s Objectives</a:t>
            </a:r>
            <a:endParaRPr lang="en-US" dirty="0">
              <a:solidFill>
                <a:schemeClr val="tx2"/>
              </a:solidFill>
            </a:endParaRPr>
          </a:p>
        </p:txBody>
      </p:sp>
      <p:sp>
        <p:nvSpPr>
          <p:cNvPr id="41" name="Text Placeholder 40"/>
          <p:cNvSpPr>
            <a:spLocks noGrp="1"/>
          </p:cNvSpPr>
          <p:nvPr>
            <p:ph type="body" sz="quarter" idx="16"/>
          </p:nvPr>
        </p:nvSpPr>
        <p:spPr>
          <a:xfrm>
            <a:off x="1905000" y="1219200"/>
            <a:ext cx="6934200" cy="838200"/>
          </a:xfrm>
        </p:spPr>
        <p:txBody>
          <a:bodyPr>
            <a:normAutofit/>
          </a:bodyPr>
          <a:lstStyle/>
          <a:p>
            <a:pPr lvl="0"/>
            <a:r>
              <a:rPr lang="en-US" b="1" dirty="0" smtClean="0">
                <a:solidFill>
                  <a:schemeClr val="tx2"/>
                </a:solidFill>
              </a:rPr>
              <a:t>Expectations and Unit Overview</a:t>
            </a:r>
            <a:r>
              <a:rPr lang="en-US" dirty="0" smtClean="0">
                <a:solidFill>
                  <a:schemeClr val="tx2"/>
                </a:solidFill>
              </a:rPr>
              <a:t>—You will see where we are going with this unit, and how we are going to get there.</a:t>
            </a:r>
          </a:p>
          <a:p>
            <a:endParaRPr lang="en-US" dirty="0"/>
          </a:p>
        </p:txBody>
      </p:sp>
      <p:sp>
        <p:nvSpPr>
          <p:cNvPr id="42" name="Text Placeholder 41"/>
          <p:cNvSpPr>
            <a:spLocks noGrp="1"/>
          </p:cNvSpPr>
          <p:nvPr>
            <p:ph type="body" sz="quarter" idx="17"/>
          </p:nvPr>
        </p:nvSpPr>
        <p:spPr>
          <a:xfrm>
            <a:off x="1981200" y="2057400"/>
            <a:ext cx="6934200" cy="990600"/>
          </a:xfrm>
        </p:spPr>
        <p:txBody>
          <a:bodyPr>
            <a:normAutofit/>
          </a:bodyPr>
          <a:lstStyle/>
          <a:p>
            <a:pPr lvl="0"/>
            <a:r>
              <a:rPr lang="en-US" b="1" dirty="0" smtClean="0">
                <a:solidFill>
                  <a:schemeClr val="tx2"/>
                </a:solidFill>
              </a:rPr>
              <a:t>Business Ownership</a:t>
            </a:r>
            <a:r>
              <a:rPr lang="en-US" dirty="0" smtClean="0">
                <a:solidFill>
                  <a:schemeClr val="tx2"/>
                </a:solidFill>
              </a:rPr>
              <a:t>—You will learn about three different types of business, and how stocks are related to business ownership.</a:t>
            </a:r>
          </a:p>
          <a:p>
            <a:endParaRPr lang="en-US" dirty="0"/>
          </a:p>
        </p:txBody>
      </p:sp>
      <p:sp>
        <p:nvSpPr>
          <p:cNvPr id="43" name="Text Placeholder 42"/>
          <p:cNvSpPr>
            <a:spLocks noGrp="1"/>
          </p:cNvSpPr>
          <p:nvPr>
            <p:ph type="body" sz="quarter" idx="18"/>
          </p:nvPr>
        </p:nvSpPr>
        <p:spPr>
          <a:xfrm>
            <a:off x="1981200" y="3962400"/>
            <a:ext cx="6934200" cy="838200"/>
          </a:xfrm>
        </p:spPr>
        <p:txBody>
          <a:bodyPr/>
          <a:lstStyle/>
          <a:p>
            <a:pPr lvl="0"/>
            <a:r>
              <a:rPr lang="en-US" b="1" dirty="0" smtClean="0">
                <a:solidFill>
                  <a:schemeClr val="tx2"/>
                </a:solidFill>
              </a:rPr>
              <a:t>Corporation Brainstorming</a:t>
            </a:r>
            <a:r>
              <a:rPr lang="en-US" dirty="0" smtClean="0">
                <a:solidFill>
                  <a:schemeClr val="tx2"/>
                </a:solidFill>
              </a:rPr>
              <a:t>—We will begin brainstorming types of corporations and the pros and cons of each.</a:t>
            </a:r>
          </a:p>
          <a:p>
            <a:endParaRPr lang="en-US" dirty="0"/>
          </a:p>
        </p:txBody>
      </p:sp>
      <p:sp>
        <p:nvSpPr>
          <p:cNvPr id="45" name="Text Placeholder 44"/>
          <p:cNvSpPr>
            <a:spLocks noGrp="1"/>
          </p:cNvSpPr>
          <p:nvPr>
            <p:ph type="body" sz="quarter" idx="20"/>
          </p:nvPr>
        </p:nvSpPr>
        <p:spPr>
          <a:xfrm>
            <a:off x="1905000" y="5638800"/>
            <a:ext cx="6629400" cy="914400"/>
          </a:xfrm>
        </p:spPr>
        <p:txBody>
          <a:bodyPr>
            <a:normAutofit/>
          </a:bodyPr>
          <a:lstStyle/>
          <a:p>
            <a:pPr lvl="0"/>
            <a:r>
              <a:rPr lang="en-US" b="1" dirty="0" smtClean="0">
                <a:solidFill>
                  <a:schemeClr val="tx2"/>
                </a:solidFill>
              </a:rPr>
              <a:t>Outside </a:t>
            </a:r>
            <a:r>
              <a:rPr lang="en-US" b="1" dirty="0" smtClean="0">
                <a:solidFill>
                  <a:schemeClr val="tx2"/>
                </a:solidFill>
              </a:rPr>
              <a:t>Expectations—</a:t>
            </a:r>
            <a:r>
              <a:rPr lang="en-US" dirty="0" smtClean="0">
                <a:solidFill>
                  <a:schemeClr val="tx2"/>
                </a:solidFill>
              </a:rPr>
              <a:t>Design  </a:t>
            </a:r>
            <a:r>
              <a:rPr lang="en-US" dirty="0" smtClean="0">
                <a:solidFill>
                  <a:schemeClr val="tx2"/>
                </a:solidFill>
              </a:rPr>
              <a:t>a stock certificate to represent your corporation</a:t>
            </a:r>
            <a:r>
              <a:rPr lang="en-US" dirty="0" smtClean="0">
                <a:solidFill>
                  <a:schemeClr val="tx2"/>
                </a:solidFill>
              </a:rPr>
              <a:t>. Bring it to your next AIG class.</a:t>
            </a:r>
            <a:endParaRPr lang="en-US" dirty="0" smtClean="0">
              <a:solidFill>
                <a:schemeClr val="tx2"/>
              </a:solidFill>
            </a:endParaRPr>
          </a:p>
          <a:p>
            <a:endParaRPr lang="en-US" dirty="0"/>
          </a:p>
        </p:txBody>
      </p:sp>
      <p:sp>
        <p:nvSpPr>
          <p:cNvPr id="19" name="Oval 18"/>
          <p:cNvSpPr/>
          <p:nvPr/>
        </p:nvSpPr>
        <p:spPr>
          <a:xfrm>
            <a:off x="1143002" y="1219200"/>
            <a:ext cx="754568" cy="754568"/>
          </a:xfrm>
          <a:prstGeom prst="ellipse">
            <a:avLst/>
          </a:prstGeom>
          <a:solidFill>
            <a:schemeClr val="accent1">
              <a:lumMod val="40000"/>
              <a:lumOff val="60000"/>
            </a:schemeClr>
          </a:solidFill>
          <a:ln>
            <a:solidFill>
              <a:schemeClr val="accent1">
                <a:lumMod val="50000"/>
              </a:schemeClr>
            </a:solidFill>
          </a:ln>
          <a:effectLst>
            <a:outerShdw blurRad="152400" dist="88900" dir="4740000" sx="91000" sy="91000" algn="ctr" rotWithShape="0">
              <a:schemeClr val="tx1">
                <a:alpha val="45000"/>
              </a:schemeClr>
            </a:outerShdw>
          </a:effectLst>
          <a:scene3d>
            <a:camera prst="orthographicFront"/>
            <a:lightRig rig="threePt" dir="t"/>
          </a:scene3d>
          <a:sp3d>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2">
                    <a:lumMod val="50000"/>
                  </a:schemeClr>
                </a:solidFill>
              </a:rPr>
              <a:t>1:00</a:t>
            </a:r>
            <a:br>
              <a:rPr lang="en-US" sz="1050" b="1" dirty="0" smtClean="0">
                <a:solidFill>
                  <a:schemeClr val="tx2">
                    <a:lumMod val="50000"/>
                  </a:schemeClr>
                </a:solidFill>
              </a:rPr>
            </a:br>
            <a:endParaRPr lang="en-US" sz="1050" b="1" dirty="0" smtClean="0">
              <a:solidFill>
                <a:schemeClr val="tx2">
                  <a:lumMod val="50000"/>
                </a:schemeClr>
              </a:solidFill>
            </a:endParaRPr>
          </a:p>
        </p:txBody>
      </p:sp>
      <p:sp>
        <p:nvSpPr>
          <p:cNvPr id="20" name="Oval 19"/>
          <p:cNvSpPr/>
          <p:nvPr/>
        </p:nvSpPr>
        <p:spPr>
          <a:xfrm>
            <a:off x="1138594" y="2133600"/>
            <a:ext cx="754568" cy="754568"/>
          </a:xfrm>
          <a:prstGeom prst="ellipse">
            <a:avLst/>
          </a:prstGeom>
          <a:solidFill>
            <a:schemeClr val="accent1">
              <a:lumMod val="40000"/>
              <a:lumOff val="60000"/>
            </a:schemeClr>
          </a:solidFill>
          <a:ln>
            <a:solidFill>
              <a:schemeClr val="accent1">
                <a:lumMod val="50000"/>
              </a:schemeClr>
            </a:solidFill>
          </a:ln>
          <a:effectLst>
            <a:outerShdw blurRad="152400" dist="88900" dir="4740000" sx="91000" sy="91000" algn="ctr" rotWithShape="0">
              <a:schemeClr val="tx1">
                <a:alpha val="45000"/>
              </a:schemeClr>
            </a:outerShdw>
          </a:effectLst>
          <a:scene3d>
            <a:camera prst="orthographicFront"/>
            <a:lightRig rig="threePt" dir="t"/>
          </a:scene3d>
          <a:sp3d>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lumMod val="25000"/>
                  </a:schemeClr>
                </a:solidFill>
              </a:rPr>
              <a:t>1:15</a:t>
            </a:r>
            <a:endParaRPr lang="en-US" sz="1200" dirty="0">
              <a:solidFill>
                <a:schemeClr val="bg1">
                  <a:lumMod val="25000"/>
                </a:schemeClr>
              </a:solidFill>
            </a:endParaRPr>
          </a:p>
        </p:txBody>
      </p:sp>
      <p:sp>
        <p:nvSpPr>
          <p:cNvPr id="22" name="Oval 21"/>
          <p:cNvSpPr/>
          <p:nvPr/>
        </p:nvSpPr>
        <p:spPr>
          <a:xfrm>
            <a:off x="1143002" y="3048000"/>
            <a:ext cx="754568" cy="754568"/>
          </a:xfrm>
          <a:prstGeom prst="ellipse">
            <a:avLst/>
          </a:prstGeom>
          <a:solidFill>
            <a:schemeClr val="accent1">
              <a:lumMod val="60000"/>
              <a:lumOff val="40000"/>
            </a:schemeClr>
          </a:solidFill>
          <a:ln>
            <a:solidFill>
              <a:schemeClr val="accent1">
                <a:lumMod val="50000"/>
              </a:schemeClr>
            </a:solidFill>
          </a:ln>
          <a:effectLst>
            <a:outerShdw blurRad="152400" dist="88900" dir="4740000" sx="91000" sy="91000" algn="ctr" rotWithShape="0">
              <a:schemeClr val="tx1">
                <a:alpha val="45000"/>
              </a:schemeClr>
            </a:outerShdw>
          </a:effectLst>
          <a:scene3d>
            <a:camera prst="orthographicFront"/>
            <a:lightRig rig="threePt" dir="t"/>
          </a:scene3d>
          <a:sp3d>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lumMod val="75000"/>
                  </a:schemeClr>
                </a:solidFill>
              </a:rPr>
              <a:t>1:30</a:t>
            </a:r>
            <a:endParaRPr lang="en-US" sz="1200" dirty="0"/>
          </a:p>
        </p:txBody>
      </p:sp>
      <p:sp>
        <p:nvSpPr>
          <p:cNvPr id="24" name="Oval 23"/>
          <p:cNvSpPr/>
          <p:nvPr/>
        </p:nvSpPr>
        <p:spPr>
          <a:xfrm>
            <a:off x="1143002" y="3969832"/>
            <a:ext cx="754568" cy="754568"/>
          </a:xfrm>
          <a:prstGeom prst="ellipse">
            <a:avLst/>
          </a:prstGeom>
          <a:solidFill>
            <a:schemeClr val="accent1">
              <a:lumMod val="60000"/>
              <a:lumOff val="40000"/>
            </a:schemeClr>
          </a:solidFill>
          <a:ln>
            <a:solidFill>
              <a:schemeClr val="accent1">
                <a:lumMod val="50000"/>
              </a:schemeClr>
            </a:solidFill>
          </a:ln>
          <a:effectLst>
            <a:outerShdw blurRad="152400" dist="88900" dir="4740000" sx="91000" sy="91000" algn="ctr" rotWithShape="0">
              <a:schemeClr val="tx1">
                <a:alpha val="45000"/>
              </a:schemeClr>
            </a:outerShdw>
          </a:effectLst>
          <a:scene3d>
            <a:camera prst="orthographicFront"/>
            <a:lightRig rig="threePt" dir="t"/>
          </a:scene3d>
          <a:sp3d>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lumMod val="25000"/>
                  </a:schemeClr>
                </a:solidFill>
              </a:rPr>
              <a:t>1:40</a:t>
            </a:r>
            <a:endParaRPr lang="en-US" sz="1200" dirty="0">
              <a:solidFill>
                <a:schemeClr val="bg1">
                  <a:lumMod val="25000"/>
                </a:schemeClr>
              </a:solidFill>
            </a:endParaRPr>
          </a:p>
        </p:txBody>
      </p:sp>
      <p:sp>
        <p:nvSpPr>
          <p:cNvPr id="26" name="Oval 25"/>
          <p:cNvSpPr/>
          <p:nvPr/>
        </p:nvSpPr>
        <p:spPr>
          <a:xfrm>
            <a:off x="1143002" y="4800600"/>
            <a:ext cx="754568" cy="754568"/>
          </a:xfrm>
          <a:prstGeom prst="ellipse">
            <a:avLst/>
          </a:prstGeom>
          <a:solidFill>
            <a:schemeClr val="accent1">
              <a:lumMod val="75000"/>
            </a:schemeClr>
          </a:solidFill>
          <a:ln>
            <a:solidFill>
              <a:schemeClr val="accent1">
                <a:lumMod val="50000"/>
              </a:schemeClr>
            </a:solidFill>
          </a:ln>
          <a:effectLst>
            <a:outerShdw blurRad="152400" dist="88900" dir="4740000" sx="91000" sy="91000" algn="ctr" rotWithShape="0">
              <a:schemeClr val="tx1">
                <a:alpha val="45000"/>
              </a:schemeClr>
            </a:outerShdw>
          </a:effectLst>
          <a:scene3d>
            <a:camera prst="orthographicFront"/>
            <a:lightRig rig="threePt" dir="t"/>
          </a:scene3d>
          <a:sp3d>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20000"/>
                    <a:lumOff val="80000"/>
                  </a:schemeClr>
                </a:solidFill>
              </a:rPr>
              <a:t>1:50</a:t>
            </a:r>
            <a:br>
              <a:rPr lang="en-US" sz="1050" b="1" dirty="0" smtClean="0">
                <a:solidFill>
                  <a:schemeClr val="accent1">
                    <a:lumMod val="20000"/>
                    <a:lumOff val="80000"/>
                  </a:schemeClr>
                </a:solidFill>
              </a:rPr>
            </a:br>
            <a:r>
              <a:rPr lang="en-US" sz="1050" b="1" dirty="0" smtClean="0">
                <a:solidFill>
                  <a:schemeClr val="accent1">
                    <a:lumMod val="20000"/>
                    <a:lumOff val="80000"/>
                  </a:schemeClr>
                </a:solidFill>
              </a:rPr>
              <a:t>pm</a:t>
            </a:r>
            <a:endParaRPr lang="en-US" sz="1200" dirty="0">
              <a:solidFill>
                <a:schemeClr val="accent1">
                  <a:lumMod val="20000"/>
                  <a:lumOff val="80000"/>
                </a:schemeClr>
              </a:solidFill>
            </a:endParaRPr>
          </a:p>
        </p:txBody>
      </p:sp>
      <p:sp>
        <p:nvSpPr>
          <p:cNvPr id="27" name="Oval 26"/>
          <p:cNvSpPr/>
          <p:nvPr/>
        </p:nvSpPr>
        <p:spPr>
          <a:xfrm>
            <a:off x="1143002" y="5638800"/>
            <a:ext cx="754568" cy="754568"/>
          </a:xfrm>
          <a:prstGeom prst="ellipse">
            <a:avLst/>
          </a:prstGeom>
          <a:solidFill>
            <a:schemeClr val="accent1">
              <a:lumMod val="75000"/>
            </a:schemeClr>
          </a:solidFill>
          <a:ln>
            <a:solidFill>
              <a:schemeClr val="accent1">
                <a:lumMod val="50000"/>
              </a:schemeClr>
            </a:solidFill>
          </a:ln>
          <a:effectLst>
            <a:outerShdw blurRad="152400" dist="88900" dir="4740000" sx="91000" sy="91000" algn="ctr" rotWithShape="0">
              <a:schemeClr val="tx1">
                <a:alpha val="45000"/>
              </a:schemeClr>
            </a:outerShdw>
          </a:effectLst>
          <a:scene3d>
            <a:camera prst="orthographicFront"/>
            <a:lightRig rig="threePt" dir="t"/>
          </a:scene3d>
          <a:sp3d>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20000"/>
                    <a:lumOff val="80000"/>
                  </a:schemeClr>
                </a:solidFill>
              </a:rPr>
              <a:t>1:55</a:t>
            </a:r>
            <a:br>
              <a:rPr lang="en-US" sz="1050" b="1" dirty="0" smtClean="0">
                <a:solidFill>
                  <a:schemeClr val="accent1">
                    <a:lumMod val="20000"/>
                    <a:lumOff val="80000"/>
                  </a:schemeClr>
                </a:solidFill>
              </a:rPr>
            </a:br>
            <a:r>
              <a:rPr lang="en-US" sz="1050" b="1" dirty="0" smtClean="0">
                <a:solidFill>
                  <a:schemeClr val="accent1">
                    <a:lumMod val="20000"/>
                    <a:lumOff val="80000"/>
                  </a:schemeClr>
                </a:solidFill>
              </a:rPr>
              <a:t>pm</a:t>
            </a:r>
            <a:endParaRPr lang="en-US" sz="1200" dirty="0">
              <a:solidFill>
                <a:schemeClr val="accent1">
                  <a:lumMod val="20000"/>
                  <a:lumOff val="80000"/>
                </a:schemeClr>
              </a:solidFill>
            </a:endParaRPr>
          </a:p>
        </p:txBody>
      </p:sp>
      <p:sp>
        <p:nvSpPr>
          <p:cNvPr id="16" name="Text Placeholder 15"/>
          <p:cNvSpPr>
            <a:spLocks noGrp="1"/>
          </p:cNvSpPr>
          <p:nvPr>
            <p:ph type="body" sz="quarter" idx="19"/>
          </p:nvPr>
        </p:nvSpPr>
        <p:spPr>
          <a:xfrm>
            <a:off x="1981200" y="4724400"/>
            <a:ext cx="6629400" cy="838200"/>
          </a:xfrm>
        </p:spPr>
        <p:txBody>
          <a:bodyPr>
            <a:normAutofit lnSpcReduction="10000"/>
          </a:bodyPr>
          <a:lstStyle/>
          <a:p>
            <a:r>
              <a:rPr lang="en-US" b="1" dirty="0" smtClean="0"/>
              <a:t>Stock Certificates</a:t>
            </a:r>
            <a:r>
              <a:rPr lang="en-US" dirty="0" smtClean="0"/>
              <a:t>—You will see examples of Stock Certificates, so you can create your own for the corporation you create.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1600199"/>
            <a:ext cx="8305800" cy="4953001"/>
          </a:xfrm>
        </p:spPr>
        <p:txBody>
          <a:bodyPr>
            <a:normAutofit fontScale="92500"/>
          </a:bodyPr>
          <a:lstStyle/>
          <a:p>
            <a:r>
              <a:rPr lang="en-US" b="1" dirty="0" smtClean="0">
                <a:solidFill>
                  <a:schemeClr val="tx2"/>
                </a:solidFill>
              </a:rPr>
              <a:t>Seating Arrangement</a:t>
            </a:r>
            <a:r>
              <a:rPr lang="en-US" dirty="0" smtClean="0">
                <a:solidFill>
                  <a:schemeClr val="tx2"/>
                </a:solidFill>
              </a:rPr>
              <a:t>—when at your desks, you are listening, attentive and participating in discussion as required.  At tables, you are working collaboratively and can be more interactive and </a:t>
            </a:r>
            <a:r>
              <a:rPr lang="en-US" dirty="0" smtClean="0">
                <a:solidFill>
                  <a:schemeClr val="tx2"/>
                </a:solidFill>
              </a:rPr>
              <a:t>talkative</a:t>
            </a:r>
          </a:p>
          <a:p>
            <a:r>
              <a:rPr lang="en-US" b="1" dirty="0" smtClean="0">
                <a:solidFill>
                  <a:schemeClr val="tx2"/>
                </a:solidFill>
              </a:rPr>
              <a:t>Location of materials</a:t>
            </a:r>
            <a:r>
              <a:rPr lang="en-US" dirty="0" smtClean="0">
                <a:solidFill>
                  <a:schemeClr val="tx2"/>
                </a:solidFill>
              </a:rPr>
              <a:t>—supply tower, tissues, turn-in basket</a:t>
            </a:r>
            <a:endParaRPr lang="en-US" b="1" dirty="0" smtClean="0">
              <a:solidFill>
                <a:schemeClr val="tx2"/>
              </a:solidFill>
            </a:endParaRPr>
          </a:p>
          <a:p>
            <a:r>
              <a:rPr lang="en-US" b="1" dirty="0" smtClean="0">
                <a:solidFill>
                  <a:schemeClr val="tx2"/>
                </a:solidFill>
              </a:rPr>
              <a:t>Social/Emotional Development</a:t>
            </a:r>
            <a:r>
              <a:rPr lang="en-US" dirty="0" smtClean="0">
                <a:solidFill>
                  <a:schemeClr val="tx2"/>
                </a:solidFill>
              </a:rPr>
              <a:t>—Goal Setting, Stress Management, Time Management, Motivation</a:t>
            </a:r>
            <a:endParaRPr lang="en-US" dirty="0" smtClean="0">
              <a:solidFill>
                <a:schemeClr val="tx2"/>
              </a:solidFill>
            </a:endParaRPr>
          </a:p>
          <a:p>
            <a:pPr lvl="1"/>
            <a:r>
              <a:rPr lang="en-US" dirty="0" smtClean="0">
                <a:solidFill>
                  <a:schemeClr val="tx2"/>
                </a:solidFill>
              </a:rPr>
              <a:t>Short/Long Term Goals</a:t>
            </a:r>
          </a:p>
          <a:p>
            <a:pPr lvl="1"/>
            <a:r>
              <a:rPr lang="en-US" dirty="0" smtClean="0">
                <a:solidFill>
                  <a:schemeClr val="tx2"/>
                </a:solidFill>
              </a:rPr>
              <a:t>7 Habits for Kids</a:t>
            </a:r>
          </a:p>
          <a:p>
            <a:r>
              <a:rPr lang="en-US" b="1" dirty="0" smtClean="0">
                <a:solidFill>
                  <a:schemeClr val="tx2"/>
                </a:solidFill>
              </a:rPr>
              <a:t>AIG Binder</a:t>
            </a:r>
            <a:r>
              <a:rPr lang="en-US" dirty="0" smtClean="0">
                <a:solidFill>
                  <a:schemeClr val="tx2"/>
                </a:solidFill>
              </a:rPr>
              <a:t>—to keep up with your materials, schedule, your work, and parent/teacher communication log.</a:t>
            </a:r>
          </a:p>
          <a:p>
            <a:r>
              <a:rPr lang="en-US" b="1" dirty="0" smtClean="0">
                <a:solidFill>
                  <a:schemeClr val="tx2"/>
                </a:solidFill>
              </a:rPr>
              <a:t>Expectations</a:t>
            </a:r>
            <a:r>
              <a:rPr lang="en-US" dirty="0" smtClean="0">
                <a:solidFill>
                  <a:schemeClr val="tx2"/>
                </a:solidFill>
              </a:rPr>
              <a:t>—Daily expectations; outside expectations</a:t>
            </a:r>
            <a:endParaRPr lang="en-US" dirty="0" smtClean="0">
              <a:solidFill>
                <a:schemeClr val="tx2"/>
              </a:solidFill>
            </a:endParaRPr>
          </a:p>
        </p:txBody>
      </p:sp>
      <p:sp>
        <p:nvSpPr>
          <p:cNvPr id="8" name="Text Placeholder 7"/>
          <p:cNvSpPr>
            <a:spLocks noGrp="1"/>
          </p:cNvSpPr>
          <p:nvPr>
            <p:ph type="body" sz="quarter" idx="13"/>
          </p:nvPr>
        </p:nvSpPr>
        <p:spPr/>
        <p:txBody>
          <a:bodyPr/>
          <a:lstStyle/>
          <a:p>
            <a:r>
              <a:rPr lang="en-US" dirty="0" smtClean="0">
                <a:solidFill>
                  <a:schemeClr val="tx2"/>
                </a:solidFill>
              </a:rPr>
              <a:t>“There’s always room for improvement.”</a:t>
            </a:r>
            <a:endParaRPr lang="en-US" dirty="0">
              <a:solidFill>
                <a:schemeClr val="tx2"/>
              </a:solidFill>
            </a:endParaRPr>
          </a:p>
        </p:txBody>
      </p:sp>
      <p:sp>
        <p:nvSpPr>
          <p:cNvPr id="6" name="Title 5"/>
          <p:cNvSpPr>
            <a:spLocks noGrp="1"/>
          </p:cNvSpPr>
          <p:nvPr>
            <p:ph type="title"/>
          </p:nvPr>
        </p:nvSpPr>
        <p:spPr/>
        <p:txBody>
          <a:bodyPr/>
          <a:lstStyle/>
          <a:p>
            <a:r>
              <a:rPr lang="en-US" dirty="0" smtClean="0">
                <a:solidFill>
                  <a:schemeClr val="tx2"/>
                </a:solidFill>
              </a:rPr>
              <a:t>2013-2014 AIG Expectations</a:t>
            </a:r>
            <a:endParaRPr lang="en-US"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00199"/>
            <a:ext cx="8305800" cy="5257801"/>
          </a:xfrm>
        </p:spPr>
        <p:txBody>
          <a:bodyPr>
            <a:normAutofit/>
          </a:bodyPr>
          <a:lstStyle/>
          <a:p>
            <a:pPr>
              <a:buFont typeface="Wingdings" pitchFamily="2" charset="2"/>
              <a:buChar char="§"/>
            </a:pPr>
            <a:r>
              <a:rPr lang="en-US" dirty="0" smtClean="0"/>
              <a:t>We will be learning about the pros and cons of the stock market through creating our own corporations and charting the rise and fall of our business based on various events of chance.  Students will sell shares of our stock to classmates, and each individual buyer will track his or her financial gains and losses as the value of the stocks that they have bought change.</a:t>
            </a:r>
          </a:p>
          <a:p>
            <a:pPr>
              <a:buFont typeface="Wingdings" pitchFamily="2" charset="2"/>
              <a:buChar char="§"/>
            </a:pPr>
            <a:endParaRPr lang="en-US" dirty="0" smtClean="0"/>
          </a:p>
          <a:p>
            <a:pPr>
              <a:buFont typeface="Wingdings" pitchFamily="2" charset="2"/>
              <a:buChar char="§"/>
            </a:pPr>
            <a:r>
              <a:rPr lang="en-US" dirty="0" smtClean="0"/>
              <a:t>Students will be selecting a real stock, and tracking its gains and losses throughout the nine weeks.</a:t>
            </a:r>
          </a:p>
          <a:p>
            <a:pPr>
              <a:buFont typeface="Wingdings" pitchFamily="2" charset="2"/>
              <a:buChar char="§"/>
            </a:pPr>
            <a:endParaRPr lang="en-US" dirty="0" smtClean="0"/>
          </a:p>
          <a:p>
            <a:pPr>
              <a:buFont typeface="Wingdings" pitchFamily="2" charset="2"/>
              <a:buChar char="§"/>
            </a:pPr>
            <a:r>
              <a:rPr lang="en-US" dirty="0" smtClean="0"/>
              <a:t>Students will be improving upon their multi-digit multiplication fluency and multiplying using decimals as they progress through the unit.</a:t>
            </a:r>
          </a:p>
          <a:p>
            <a:endParaRPr lang="en-US" dirty="0"/>
          </a:p>
        </p:txBody>
      </p:sp>
      <p:sp>
        <p:nvSpPr>
          <p:cNvPr id="3" name="Text Placeholder 2"/>
          <p:cNvSpPr>
            <a:spLocks noGrp="1"/>
          </p:cNvSpPr>
          <p:nvPr>
            <p:ph type="body" sz="quarter" idx="13"/>
          </p:nvPr>
        </p:nvSpPr>
        <p:spPr/>
        <p:txBody>
          <a:bodyPr/>
          <a:lstStyle/>
          <a:p>
            <a:pPr algn="ctr"/>
            <a:r>
              <a:rPr lang="en-US" b="1" dirty="0" smtClean="0"/>
              <a:t>The Stock Market</a:t>
            </a:r>
            <a:endParaRPr lang="en-US" b="1" dirty="0"/>
          </a:p>
        </p:txBody>
      </p:sp>
      <p:sp>
        <p:nvSpPr>
          <p:cNvPr id="4" name="Title 3"/>
          <p:cNvSpPr>
            <a:spLocks noGrp="1"/>
          </p:cNvSpPr>
          <p:nvPr>
            <p:ph type="title"/>
          </p:nvPr>
        </p:nvSpPr>
        <p:spPr/>
        <p:txBody>
          <a:bodyPr/>
          <a:lstStyle/>
          <a:p>
            <a:r>
              <a:rPr lang="en-US" dirty="0" smtClean="0"/>
              <a:t>First Quarter Unit Overview:</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3200400"/>
            <a:ext cx="8001000" cy="3352800"/>
          </a:xfrm>
        </p:spPr>
        <p:txBody>
          <a:bodyPr/>
          <a:lstStyle/>
          <a:p>
            <a:r>
              <a:rPr lang="en-US" b="1" dirty="0" smtClean="0"/>
              <a:t>In other words: </a:t>
            </a:r>
            <a:r>
              <a:rPr lang="en-US" dirty="0" smtClean="0"/>
              <a:t>Show me that you know how to add, subtract, multiply, and divide decimals to hundredths (when appropriate)using the strategy that makes the most sense to you.  If asked, be able to explain why you used that strategy and why it works. </a:t>
            </a:r>
            <a:endParaRPr lang="en-US" dirty="0"/>
          </a:p>
        </p:txBody>
      </p:sp>
      <p:sp>
        <p:nvSpPr>
          <p:cNvPr id="3" name="Text Placeholder 2"/>
          <p:cNvSpPr>
            <a:spLocks noGrp="1"/>
          </p:cNvSpPr>
          <p:nvPr>
            <p:ph type="body" sz="quarter" idx="13"/>
          </p:nvPr>
        </p:nvSpPr>
        <p:spPr>
          <a:xfrm>
            <a:off x="1371600" y="1066800"/>
            <a:ext cx="7391400" cy="1676400"/>
          </a:xfrm>
        </p:spPr>
        <p:txBody>
          <a:bodyPr>
            <a:normAutofit fontScale="85000" lnSpcReduction="20000"/>
          </a:bodyPr>
          <a:lstStyle/>
          <a:p>
            <a:r>
              <a:rPr lang="en-US" dirty="0" smtClean="0"/>
              <a:t>5.NBT.7 Add, subtract, multiply, and divide decimals to hundredths, using concrete models or drawings and strategies based on place value, properties of operations, and/or the relationship between addition and subtraction; relate the strategy to a written method and explain the reasoning used.</a:t>
            </a:r>
          </a:p>
          <a:p>
            <a:endParaRPr lang="en-US" dirty="0"/>
          </a:p>
        </p:txBody>
      </p:sp>
      <p:sp>
        <p:nvSpPr>
          <p:cNvPr id="4" name="Title 3"/>
          <p:cNvSpPr>
            <a:spLocks noGrp="1"/>
          </p:cNvSpPr>
          <p:nvPr>
            <p:ph type="title"/>
          </p:nvPr>
        </p:nvSpPr>
        <p:spPr/>
        <p:txBody>
          <a:bodyPr/>
          <a:lstStyle/>
          <a:p>
            <a:r>
              <a:rPr lang="en-US" dirty="0" smtClean="0"/>
              <a:t>Today’s Math Objective: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752601"/>
            <a:ext cx="4267200" cy="304799"/>
          </a:xfrm>
        </p:spPr>
        <p:txBody>
          <a:bodyPr/>
          <a:lstStyle/>
          <a:p>
            <a:pPr algn="ctr"/>
            <a:r>
              <a:rPr lang="en-US" sz="1600" dirty="0" smtClean="0"/>
              <a:t>Sole Proprietorship and Partnerships</a:t>
            </a:r>
            <a:endParaRPr lang="en-US" sz="1600" dirty="0"/>
          </a:p>
        </p:txBody>
      </p:sp>
      <p:sp>
        <p:nvSpPr>
          <p:cNvPr id="3" name="Content Placeholder 2"/>
          <p:cNvSpPr>
            <a:spLocks noGrp="1"/>
          </p:cNvSpPr>
          <p:nvPr>
            <p:ph sz="half" idx="2"/>
          </p:nvPr>
        </p:nvSpPr>
        <p:spPr>
          <a:xfrm>
            <a:off x="609600" y="2057401"/>
            <a:ext cx="4038600" cy="2362199"/>
          </a:xfrm>
        </p:spPr>
        <p:txBody>
          <a:bodyPr/>
          <a:lstStyle/>
          <a:p>
            <a:r>
              <a:rPr lang="en-US" dirty="0" smtClean="0"/>
              <a:t>Business that are owned and operated by one or more people.  Expenses, work, and profits are shared between owners. </a:t>
            </a:r>
          </a:p>
          <a:p>
            <a:pPr lvl="1"/>
            <a:r>
              <a:rPr lang="en-US" dirty="0" smtClean="0"/>
              <a:t>Most small business are sole proprietorships.</a:t>
            </a:r>
            <a:endParaRPr lang="en-US" dirty="0"/>
          </a:p>
        </p:txBody>
      </p:sp>
      <p:sp>
        <p:nvSpPr>
          <p:cNvPr id="4" name="Content Placeholder 3"/>
          <p:cNvSpPr>
            <a:spLocks noGrp="1"/>
          </p:cNvSpPr>
          <p:nvPr>
            <p:ph sz="quarter" idx="4"/>
          </p:nvPr>
        </p:nvSpPr>
        <p:spPr>
          <a:xfrm>
            <a:off x="4795839" y="2057401"/>
            <a:ext cx="4041775" cy="4571999"/>
          </a:xfrm>
        </p:spPr>
        <p:txBody>
          <a:bodyPr>
            <a:normAutofit fontScale="92500" lnSpcReduction="10000"/>
          </a:bodyPr>
          <a:lstStyle/>
          <a:p>
            <a:r>
              <a:rPr lang="en-US" dirty="0" smtClean="0"/>
              <a:t>An association of individuals created by law that has powers and liabilities independent of its members.  Corporations raise capital by selling shares of their business.</a:t>
            </a:r>
          </a:p>
          <a:p>
            <a:pPr lvl="1"/>
            <a:r>
              <a:rPr lang="en-US" dirty="0" smtClean="0"/>
              <a:t>Corporate Ownership:</a:t>
            </a:r>
          </a:p>
          <a:p>
            <a:pPr lvl="2"/>
            <a:r>
              <a:rPr lang="en-US" dirty="0" smtClean="0"/>
              <a:t>Corporations are owned by people who own stock in the business (stockholders). </a:t>
            </a:r>
          </a:p>
          <a:p>
            <a:pPr lvl="2"/>
            <a:endParaRPr lang="en-US" dirty="0" smtClean="0"/>
          </a:p>
          <a:p>
            <a:pPr lvl="2"/>
            <a:r>
              <a:rPr lang="en-US" dirty="0" smtClean="0"/>
              <a:t>The sale of stocks is regulated by the Securities and Exchange Commission.</a:t>
            </a:r>
          </a:p>
          <a:p>
            <a:endParaRPr lang="en-US" dirty="0"/>
          </a:p>
        </p:txBody>
      </p:sp>
      <p:sp>
        <p:nvSpPr>
          <p:cNvPr id="5" name="Text Placeholder 4"/>
          <p:cNvSpPr>
            <a:spLocks noGrp="1"/>
          </p:cNvSpPr>
          <p:nvPr>
            <p:ph type="body" idx="12"/>
          </p:nvPr>
        </p:nvSpPr>
        <p:spPr>
          <a:xfrm>
            <a:off x="5029200" y="1752602"/>
            <a:ext cx="3810000" cy="304797"/>
          </a:xfrm>
        </p:spPr>
        <p:txBody>
          <a:bodyPr/>
          <a:lstStyle/>
          <a:p>
            <a:pPr algn="ctr"/>
            <a:r>
              <a:rPr lang="en-US" sz="1600" dirty="0" smtClean="0"/>
              <a:t>Corporations</a:t>
            </a:r>
            <a:endParaRPr lang="en-US" sz="1600" dirty="0"/>
          </a:p>
        </p:txBody>
      </p:sp>
      <p:sp>
        <p:nvSpPr>
          <p:cNvPr id="6" name="Title 5"/>
          <p:cNvSpPr>
            <a:spLocks noGrp="1"/>
          </p:cNvSpPr>
          <p:nvPr>
            <p:ph type="title"/>
          </p:nvPr>
        </p:nvSpPr>
        <p:spPr/>
        <p:txBody>
          <a:bodyPr/>
          <a:lstStyle/>
          <a:p>
            <a:r>
              <a:rPr lang="en-US" dirty="0" smtClean="0"/>
              <a:t>Business Ownership</a:t>
            </a:r>
            <a:endParaRPr lang="en-US" dirty="0"/>
          </a:p>
        </p:txBody>
      </p:sp>
      <p:sp>
        <p:nvSpPr>
          <p:cNvPr id="7" name="Text Placeholder 6"/>
          <p:cNvSpPr>
            <a:spLocks noGrp="1"/>
          </p:cNvSpPr>
          <p:nvPr>
            <p:ph type="body" sz="quarter" idx="13"/>
          </p:nvPr>
        </p:nvSpPr>
        <p:spPr>
          <a:xfrm>
            <a:off x="533400" y="974400"/>
            <a:ext cx="8251200" cy="778200"/>
          </a:xfrm>
        </p:spPr>
        <p:txBody>
          <a:bodyPr>
            <a:normAutofit fontScale="70000" lnSpcReduction="20000"/>
          </a:bodyPr>
          <a:lstStyle/>
          <a:p>
            <a:r>
              <a:rPr lang="en-US" dirty="0" smtClean="0"/>
              <a:t>In a capitalistic economy, business are owned and operated by people (as opposed to the government). People engage in business to make a profit. By investing capital, they start a business.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828799"/>
            <a:ext cx="3810000" cy="4297365"/>
          </a:xfrm>
        </p:spPr>
        <p:txBody>
          <a:bodyPr>
            <a:normAutofit fontScale="92500" lnSpcReduction="20000"/>
          </a:bodyPr>
          <a:lstStyle/>
          <a:p>
            <a:r>
              <a:rPr lang="en-US" b="1" dirty="0" smtClean="0"/>
              <a:t>Most people own common stocks.</a:t>
            </a:r>
          </a:p>
          <a:p>
            <a:pPr lvl="1"/>
            <a:r>
              <a:rPr lang="en-US" dirty="0" smtClean="0"/>
              <a:t>	</a:t>
            </a:r>
            <a:r>
              <a:rPr lang="en-US" sz="1800" dirty="0" smtClean="0"/>
              <a:t>If a business issues 10 stocks and you own 1, you are a one-tenth owner of the business. </a:t>
            </a:r>
          </a:p>
          <a:p>
            <a:pPr lvl="1"/>
            <a:r>
              <a:rPr lang="en-US" sz="1800" dirty="0" smtClean="0"/>
              <a:t>	 If the businesses makes a profit, you make a profit. </a:t>
            </a:r>
          </a:p>
          <a:p>
            <a:pPr lvl="1"/>
            <a:r>
              <a:rPr lang="en-US" sz="1800" dirty="0" smtClean="0"/>
              <a:t>	If the company loses money, your stock will be worth less than the price you paid for it. </a:t>
            </a:r>
          </a:p>
          <a:p>
            <a:pPr lvl="1"/>
            <a:r>
              <a:rPr lang="en-US" sz="1800" dirty="0" smtClean="0"/>
              <a:t>	You can attend stock holder’s meetings and vote for the board of directors.  You can sell your stocks at any time.</a:t>
            </a:r>
          </a:p>
        </p:txBody>
      </p:sp>
      <p:sp>
        <p:nvSpPr>
          <p:cNvPr id="4" name="Title 3"/>
          <p:cNvSpPr>
            <a:spLocks noGrp="1"/>
          </p:cNvSpPr>
          <p:nvPr>
            <p:ph type="title"/>
          </p:nvPr>
        </p:nvSpPr>
        <p:spPr/>
        <p:txBody>
          <a:bodyPr/>
          <a:lstStyle/>
          <a:p>
            <a:r>
              <a:rPr lang="en-US" dirty="0" smtClean="0"/>
              <a:t>What are Stocks?</a:t>
            </a:r>
            <a:endParaRPr lang="en-US" dirty="0"/>
          </a:p>
        </p:txBody>
      </p:sp>
      <p:sp>
        <p:nvSpPr>
          <p:cNvPr id="5" name="Text Placeholder 4"/>
          <p:cNvSpPr>
            <a:spLocks noGrp="1"/>
          </p:cNvSpPr>
          <p:nvPr>
            <p:ph type="body" sz="quarter" idx="13"/>
          </p:nvPr>
        </p:nvSpPr>
        <p:spPr>
          <a:xfrm>
            <a:off x="1273800" y="974400"/>
            <a:ext cx="7565400" cy="854400"/>
          </a:xfrm>
        </p:spPr>
        <p:txBody>
          <a:bodyPr>
            <a:normAutofit fontScale="85000" lnSpcReduction="20000"/>
          </a:bodyPr>
          <a:lstStyle/>
          <a:p>
            <a:r>
              <a:rPr lang="en-US" dirty="0" smtClean="0"/>
              <a:t>Stocks are shares of ownership of a corporate-owned business. If you own a stock, you are a part-owner in the business.</a:t>
            </a:r>
            <a:endParaRPr lang="en-US" dirty="0"/>
          </a:p>
        </p:txBody>
      </p:sp>
      <p:sp>
        <p:nvSpPr>
          <p:cNvPr id="6" name="Content Placeholder 5"/>
          <p:cNvSpPr>
            <a:spLocks noGrp="1"/>
          </p:cNvSpPr>
          <p:nvPr>
            <p:ph sz="half" idx="2"/>
          </p:nvPr>
        </p:nvSpPr>
        <p:spPr>
          <a:xfrm>
            <a:off x="4495800" y="1524000"/>
            <a:ext cx="4343400" cy="5257800"/>
          </a:xfrm>
        </p:spPr>
        <p:txBody>
          <a:bodyPr>
            <a:normAutofit fontScale="92500" lnSpcReduction="20000"/>
          </a:bodyPr>
          <a:lstStyle/>
          <a:p>
            <a:r>
              <a:rPr lang="en-US" b="1" dirty="0" smtClean="0"/>
              <a:t>Stock Prices:</a:t>
            </a:r>
          </a:p>
          <a:p>
            <a:r>
              <a:rPr lang="en-US" sz="1700" dirty="0" smtClean="0"/>
              <a:t>When a business first offers its stocks for sale it is called an initial stock offering.  The price of the stock is based on the assets of the business divided by the number of stocks. </a:t>
            </a:r>
          </a:p>
          <a:p>
            <a:endParaRPr lang="en-US" sz="1700" dirty="0" smtClean="0"/>
          </a:p>
          <a:p>
            <a:r>
              <a:rPr lang="en-US" sz="1700" dirty="0" smtClean="0"/>
              <a:t>All stock prices are listed in points.  One point equals one dollar. If a stock is listed at 57 points, this means each share is worth $57.  If you wanted to buy ten shares, you would pay $570.  </a:t>
            </a:r>
          </a:p>
          <a:p>
            <a:endParaRPr lang="en-US" sz="1700" dirty="0" smtClean="0"/>
          </a:p>
          <a:p>
            <a:r>
              <a:rPr lang="en-US" sz="1700" dirty="0" smtClean="0"/>
              <a:t>Prices rise and fall depending on the confidence people have in the company’s ability to make a profit. Sometimes things happen that are unrelated to the business and may cause the company’s stock prices to rise or fall.  </a:t>
            </a:r>
          </a:p>
          <a:p>
            <a:endParaRPr lang="en-US" sz="1700" dirty="0" smtClean="0"/>
          </a:p>
          <a:p>
            <a:r>
              <a:rPr lang="en-US" sz="1700" dirty="0" smtClean="0"/>
              <a:t>People buy stock for a company if they think it has great potential for making money.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globe1.jpg"/>
          <p:cNvPicPr>
            <a:picLocks noGrp="1" noChangeAspect="1"/>
          </p:cNvPicPr>
          <p:nvPr>
            <p:ph sz="half" idx="1"/>
          </p:nvPr>
        </p:nvPicPr>
        <p:blipFill>
          <a:blip r:embed="rId2" cstate="print"/>
          <a:stretch>
            <a:fillRect/>
          </a:stretch>
        </p:blipFill>
        <p:spPr>
          <a:xfrm>
            <a:off x="762636" y="1849550"/>
            <a:ext cx="2360928" cy="1330100"/>
          </a:xfrm>
        </p:spPr>
      </p:pic>
      <p:sp>
        <p:nvSpPr>
          <p:cNvPr id="8" name="Content Placeholder 7"/>
          <p:cNvSpPr>
            <a:spLocks noGrp="1"/>
          </p:cNvSpPr>
          <p:nvPr>
            <p:ph sz="half" idx="2"/>
          </p:nvPr>
        </p:nvSpPr>
        <p:spPr>
          <a:xfrm>
            <a:off x="3276600" y="1752601"/>
            <a:ext cx="5410200" cy="1066799"/>
          </a:xfrm>
        </p:spPr>
        <p:txBody>
          <a:bodyPr/>
          <a:lstStyle/>
          <a:p>
            <a:r>
              <a:rPr lang="en-US" dirty="0" smtClean="0"/>
              <a:t>Company A—Internet Software Manufacturer</a:t>
            </a:r>
          </a:p>
        </p:txBody>
      </p:sp>
      <p:pic>
        <p:nvPicPr>
          <p:cNvPr id="40" name="Content Placeholder 39" descr="PM00100_hundred_dollar_bills.png"/>
          <p:cNvPicPr>
            <a:picLocks noGrp="1" noChangeAspect="1"/>
          </p:cNvPicPr>
          <p:nvPr>
            <p:ph sz="half" idx="14"/>
          </p:nvPr>
        </p:nvPicPr>
        <p:blipFill>
          <a:blip r:embed="rId3" cstate="print"/>
          <a:stretch>
            <a:fillRect/>
          </a:stretch>
        </p:blipFill>
        <p:spPr>
          <a:xfrm>
            <a:off x="762636" y="3708513"/>
            <a:ext cx="2360928" cy="1330100"/>
          </a:xfrm>
        </p:spPr>
      </p:pic>
      <p:sp>
        <p:nvSpPr>
          <p:cNvPr id="31" name="Content Placeholder 30"/>
          <p:cNvSpPr>
            <a:spLocks noGrp="1"/>
          </p:cNvSpPr>
          <p:nvPr>
            <p:ph sz="half" idx="15"/>
          </p:nvPr>
        </p:nvSpPr>
        <p:spPr/>
        <p:txBody>
          <a:bodyPr>
            <a:normAutofit fontScale="92500"/>
          </a:bodyPr>
          <a:lstStyle/>
          <a:p>
            <a:r>
              <a:rPr lang="en-US" dirty="0" smtClean="0"/>
              <a:t>Company C—Temporary Hiring Agency</a:t>
            </a:r>
          </a:p>
          <a:p>
            <a:pPr lvl="2"/>
            <a:r>
              <a:rPr lang="en-US" dirty="0" smtClean="0"/>
              <a:t>All of the companies initially offered their stock at $5 per share.</a:t>
            </a:r>
          </a:p>
          <a:p>
            <a:endParaRPr lang="en-US" dirty="0"/>
          </a:p>
        </p:txBody>
      </p:sp>
      <p:sp>
        <p:nvSpPr>
          <p:cNvPr id="6" name="Title 5"/>
          <p:cNvSpPr>
            <a:spLocks noGrp="1"/>
          </p:cNvSpPr>
          <p:nvPr>
            <p:ph type="title"/>
          </p:nvPr>
        </p:nvSpPr>
        <p:spPr>
          <a:xfrm>
            <a:off x="1135800" y="410837"/>
            <a:ext cx="7627200" cy="808363"/>
          </a:xfrm>
        </p:spPr>
        <p:txBody>
          <a:bodyPr/>
          <a:lstStyle/>
          <a:p>
            <a:r>
              <a:rPr lang="en-US" dirty="0" smtClean="0"/>
              <a:t>Let’s Take a Look at What Could </a:t>
            </a:r>
            <a:r>
              <a:rPr lang="en-US" dirty="0" smtClean="0"/>
              <a:t>Happen </a:t>
            </a:r>
            <a:endParaRPr lang="en-US" dirty="0"/>
          </a:p>
        </p:txBody>
      </p:sp>
      <p:sp>
        <p:nvSpPr>
          <p:cNvPr id="11" name="Content Placeholder 7"/>
          <p:cNvSpPr txBox="1">
            <a:spLocks/>
          </p:cNvSpPr>
          <p:nvPr/>
        </p:nvSpPr>
        <p:spPr>
          <a:xfrm>
            <a:off x="3352800" y="2667000"/>
            <a:ext cx="5410200" cy="1066799"/>
          </a:xfrm>
          <a:prstGeom prst="rect">
            <a:avLst/>
          </a:prstGeom>
        </p:spPr>
        <p:txBody>
          <a:bodyPr vert="horz" lIns="91440" tIns="45720" rIns="91440" bIns="45720" rtlCol="0">
            <a:normAutofit/>
          </a:bodyPr>
          <a:lstStyle/>
          <a:p>
            <a:pPr marL="173038" marR="0" lvl="0" indent="-173038" algn="l" defTabSz="914400" rtl="0" eaLnBrk="1" fontAlgn="auto" latinLnBrk="0" hangingPunct="1">
              <a:lnSpc>
                <a:spcPct val="100000"/>
              </a:lnSpc>
              <a:spcBef>
                <a:spcPct val="20000"/>
              </a:spcBef>
              <a:spcAft>
                <a:spcPts val="0"/>
              </a:spcAft>
              <a:buClr>
                <a:schemeClr val="accent1">
                  <a:lumMod val="20000"/>
                  <a:lumOff val="80000"/>
                </a:schemeClr>
              </a:buClr>
              <a:buSzPct val="70000"/>
              <a:buFont typeface="Arial" pitchFamily="34" charset="0"/>
              <a:buChar char="•"/>
              <a:tabLst/>
              <a:defRPr/>
            </a:pPr>
            <a:r>
              <a:rPr kumimoji="0" lang="en-US" sz="2400" i="0" u="none" strike="noStrike" kern="1200" cap="none" spc="0" normalizeH="0" baseline="0" noProof="0" dirty="0" smtClean="0">
                <a:ln>
                  <a:noFill/>
                </a:ln>
                <a:solidFill>
                  <a:schemeClr val="tx2">
                    <a:lumMod val="75000"/>
                  </a:schemeClr>
                </a:solidFill>
                <a:effectLst/>
                <a:uLnTx/>
                <a:uFillTx/>
                <a:latin typeface="+mn-lt"/>
                <a:ea typeface="+mn-ea"/>
                <a:cs typeface="Segoe UI" pitchFamily="34" charset="0"/>
              </a:rPr>
              <a:t>Company B—Corn</a:t>
            </a:r>
            <a:r>
              <a:rPr kumimoji="0" lang="en-US" sz="2400" i="0" u="none" strike="noStrike" kern="1200" cap="none" spc="0" normalizeH="0" noProof="0" dirty="0" smtClean="0">
                <a:ln>
                  <a:noFill/>
                </a:ln>
                <a:solidFill>
                  <a:schemeClr val="tx2">
                    <a:lumMod val="75000"/>
                  </a:schemeClr>
                </a:solidFill>
                <a:effectLst/>
                <a:uLnTx/>
                <a:uFillTx/>
                <a:latin typeface="+mn-lt"/>
                <a:ea typeface="+mn-ea"/>
                <a:cs typeface="Segoe UI" pitchFamily="34" charset="0"/>
              </a:rPr>
              <a:t> Fertilizer Manufacturer</a:t>
            </a:r>
            <a:endParaRPr kumimoji="0" lang="en-US" sz="2400" i="0" u="none" strike="noStrike" kern="1200" cap="none" spc="0" normalizeH="0" baseline="0" noProof="0" dirty="0" smtClean="0">
              <a:ln>
                <a:noFill/>
              </a:ln>
              <a:solidFill>
                <a:schemeClr val="tx2">
                  <a:lumMod val="75000"/>
                </a:schemeClr>
              </a:solidFill>
              <a:effectLst/>
              <a:uLnTx/>
              <a:uFillTx/>
              <a:latin typeface="+mn-lt"/>
              <a:ea typeface="+mn-ea"/>
              <a:cs typeface="Segoe UI" pitchFamily="34" charset="0"/>
            </a:endParaRPr>
          </a:p>
        </p:txBody>
      </p:sp>
      <p:sp>
        <p:nvSpPr>
          <p:cNvPr id="9" name="Rectangle 8"/>
          <p:cNvSpPr/>
          <p:nvPr/>
        </p:nvSpPr>
        <p:spPr>
          <a:xfrm>
            <a:off x="609600" y="5105400"/>
            <a:ext cx="8534400" cy="523220"/>
          </a:xfrm>
          <a:prstGeom prst="rect">
            <a:avLst/>
          </a:prstGeom>
          <a:noFill/>
        </p:spPr>
        <p:txBody>
          <a:bodyPr wrap="squar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kind of things went wrong?</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609600" y="5638800"/>
            <a:ext cx="8534400" cy="523220"/>
          </a:xfrm>
          <a:prstGeom prst="rect">
            <a:avLst/>
          </a:prstGeom>
          <a:noFill/>
        </p:spPr>
        <p:txBody>
          <a:bodyPr wrap="squar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Which kind of things went right?</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685800" y="6324600"/>
            <a:ext cx="8229601" cy="400110"/>
          </a:xfrm>
          <a:prstGeom prst="rect">
            <a:avLst/>
          </a:prstGeom>
          <a:noFill/>
        </p:spPr>
        <p:txBody>
          <a:bodyPr wrap="square" lIns="91440" tIns="45720" rIns="91440" bIns="45720">
            <a:spAutoFit/>
          </a:bodyPr>
          <a:lstStyle/>
          <a:p>
            <a:pPr algn="ct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Begin work on  “Figuring Prices” and “Prices and Events” pg. 14</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24000" y="2057400"/>
            <a:ext cx="6553200" cy="1676400"/>
          </a:xfrm>
        </p:spPr>
        <p:txBody>
          <a:bodyPr>
            <a:normAutofit/>
          </a:bodyPr>
          <a:lstStyle/>
          <a:p>
            <a:r>
              <a:rPr lang="en-US" b="1" dirty="0" smtClean="0"/>
              <a:t>What are some of the advantages and disadvantages of each one? Which is most likely to be profitable? What makes a company profitable?</a:t>
            </a:r>
            <a:endParaRPr lang="en-US" b="1" dirty="0"/>
          </a:p>
        </p:txBody>
      </p:sp>
      <p:sp>
        <p:nvSpPr>
          <p:cNvPr id="6" name="Title 5"/>
          <p:cNvSpPr>
            <a:spLocks noGrp="1"/>
          </p:cNvSpPr>
          <p:nvPr>
            <p:ph type="title"/>
          </p:nvPr>
        </p:nvSpPr>
        <p:spPr/>
        <p:txBody>
          <a:bodyPr/>
          <a:lstStyle/>
          <a:p>
            <a:r>
              <a:rPr lang="en-US" dirty="0" smtClean="0"/>
              <a:t>It’s time to start thinking about your corporation!</a:t>
            </a:r>
            <a:endParaRPr lang="en-US" dirty="0"/>
          </a:p>
        </p:txBody>
      </p:sp>
      <p:sp>
        <p:nvSpPr>
          <p:cNvPr id="7" name="Text Placeholder 6"/>
          <p:cNvSpPr>
            <a:spLocks noGrp="1"/>
          </p:cNvSpPr>
          <p:nvPr>
            <p:ph type="body" sz="quarter" idx="13"/>
          </p:nvPr>
        </p:nvSpPr>
        <p:spPr>
          <a:xfrm>
            <a:off x="1447800" y="1219200"/>
            <a:ext cx="7336800" cy="457200"/>
          </a:xfrm>
        </p:spPr>
        <p:txBody>
          <a:bodyPr/>
          <a:lstStyle/>
          <a:p>
            <a:r>
              <a:rPr lang="en-US" dirty="0" smtClean="0"/>
              <a:t>Let’s think of some types of products or services.</a:t>
            </a:r>
            <a:endParaRPr lang="en-US" dirty="0"/>
          </a:p>
        </p:txBody>
      </p:sp>
      <p:sp>
        <p:nvSpPr>
          <p:cNvPr id="8" name="Rectangle 7"/>
          <p:cNvSpPr/>
          <p:nvPr/>
        </p:nvSpPr>
        <p:spPr>
          <a:xfrm>
            <a:off x="1066800" y="3657600"/>
            <a:ext cx="7543800" cy="2585323"/>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Each company will start with 100 shares of stock.</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theme/theme1.xml><?xml version="1.0" encoding="utf-8"?>
<a:theme xmlns:a="http://schemas.openxmlformats.org/drawingml/2006/main" name="TS101857279">
  <a:themeElements>
    <a:clrScheme name="Financial Puzzle">
      <a:dk1>
        <a:srgbClr val="024E35"/>
      </a:dk1>
      <a:lt1>
        <a:srgbClr val="E4E4E4"/>
      </a:lt1>
      <a:dk2>
        <a:srgbClr val="313131"/>
      </a:dk2>
      <a:lt2>
        <a:srgbClr val="C5FDEB"/>
      </a:lt2>
      <a:accent1>
        <a:srgbClr val="FFC000"/>
      </a:accent1>
      <a:accent2>
        <a:srgbClr val="CDCDCD"/>
      </a:accent2>
      <a:accent3>
        <a:srgbClr val="5F4700"/>
      </a:accent3>
      <a:accent4>
        <a:srgbClr val="039C6D"/>
      </a:accent4>
      <a:accent5>
        <a:srgbClr val="012B1E"/>
      </a:accent5>
      <a:accent6>
        <a:srgbClr val="727272"/>
      </a:accent6>
      <a:hlink>
        <a:srgbClr val="046847"/>
      </a:hlink>
      <a:folHlink>
        <a:srgbClr val="58F9C5"/>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30CC162-325A-435D-968F-0FD3D58395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TS101857279</Template>
  <TotalTime>431</TotalTime>
  <Words>1143</Words>
  <Application>Microsoft Office PowerPoint</Application>
  <PresentationFormat>On-screen Show (4:3)</PresentationFormat>
  <Paragraphs>88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Century Gothic</vt:lpstr>
      <vt:lpstr>Segoe UI</vt:lpstr>
      <vt:lpstr>Wingdings</vt:lpstr>
      <vt:lpstr>Perpetua</vt:lpstr>
      <vt:lpstr>Calibri</vt:lpstr>
      <vt:lpstr>TS101857279</vt:lpstr>
      <vt:lpstr>The Stock Market</vt:lpstr>
      <vt:lpstr>Today’s Objectives</vt:lpstr>
      <vt:lpstr>2013-2014 AIG Expectations</vt:lpstr>
      <vt:lpstr>First Quarter Unit Overview:</vt:lpstr>
      <vt:lpstr>Today’s Math Objective: </vt:lpstr>
      <vt:lpstr>Business Ownership</vt:lpstr>
      <vt:lpstr>What are Stocks?</vt:lpstr>
      <vt:lpstr>Let’s Take a Look at What Could Happen </vt:lpstr>
      <vt:lpstr>It’s time to start thinking about your corporation!</vt:lpstr>
      <vt:lpstr>Creating Your Stock Certificate</vt:lpstr>
      <vt:lpstr>Outside Expectations</vt:lpstr>
      <vt:lpstr>Picture Page Layout</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Stock Market</dc:title>
  <dc:creator>adrake</dc:creator>
  <cp:keywords/>
  <cp:lastModifiedBy>adrake</cp:lastModifiedBy>
  <cp:revision>6</cp:revision>
  <dcterms:created xsi:type="dcterms:W3CDTF">2013-08-21T20:04:42Z</dcterms:created>
  <dcterms:modified xsi:type="dcterms:W3CDTF">2013-08-22T17:15:33Z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TC018572799991</vt:lpwstr>
  </property>
</Properties>
</file>